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6"/>
  </p:sldMasterIdLst>
  <p:notesMasterIdLst>
    <p:notesMasterId r:id="rId64"/>
  </p:notesMasterIdLst>
  <p:handoutMasterIdLst>
    <p:handoutMasterId r:id="rId65"/>
  </p:handoutMasterIdLst>
  <p:sldIdLst>
    <p:sldId id="978" r:id="rId7"/>
    <p:sldId id="878" r:id="rId8"/>
    <p:sldId id="1067" r:id="rId9"/>
    <p:sldId id="1068" r:id="rId10"/>
    <p:sldId id="1069" r:id="rId11"/>
    <p:sldId id="1140" r:id="rId12"/>
    <p:sldId id="874" r:id="rId13"/>
    <p:sldId id="1077" r:id="rId14"/>
    <p:sldId id="1084" r:id="rId15"/>
    <p:sldId id="1085" r:id="rId16"/>
    <p:sldId id="1161" r:id="rId17"/>
    <p:sldId id="1162" r:id="rId18"/>
    <p:sldId id="1079" r:id="rId19"/>
    <p:sldId id="1141" r:id="rId20"/>
    <p:sldId id="1081" r:id="rId21"/>
    <p:sldId id="1083" r:id="rId22"/>
    <p:sldId id="1082" r:id="rId23"/>
    <p:sldId id="1086" r:id="rId24"/>
    <p:sldId id="1088" r:id="rId25"/>
    <p:sldId id="1142" r:id="rId26"/>
    <p:sldId id="1090" r:id="rId27"/>
    <p:sldId id="1091" r:id="rId28"/>
    <p:sldId id="1092" r:id="rId29"/>
    <p:sldId id="1093" r:id="rId30"/>
    <p:sldId id="1095" r:id="rId31"/>
    <p:sldId id="1097" r:id="rId32"/>
    <p:sldId id="1152" r:id="rId33"/>
    <p:sldId id="1150" r:id="rId34"/>
    <p:sldId id="1151" r:id="rId35"/>
    <p:sldId id="1154" r:id="rId36"/>
    <p:sldId id="1155" r:id="rId37"/>
    <p:sldId id="1164" r:id="rId38"/>
    <p:sldId id="1172" r:id="rId39"/>
    <p:sldId id="1165" r:id="rId40"/>
    <p:sldId id="1096" r:id="rId41"/>
    <p:sldId id="1167" r:id="rId42"/>
    <p:sldId id="1156" r:id="rId43"/>
    <p:sldId id="1168" r:id="rId44"/>
    <p:sldId id="1169" r:id="rId45"/>
    <p:sldId id="1170" r:id="rId46"/>
    <p:sldId id="1171" r:id="rId47"/>
    <p:sldId id="1110" r:id="rId48"/>
    <p:sldId id="1111" r:id="rId49"/>
    <p:sldId id="1128" r:id="rId50"/>
    <p:sldId id="1112" r:id="rId51"/>
    <p:sldId id="1114" r:id="rId52"/>
    <p:sldId id="1138" r:id="rId53"/>
    <p:sldId id="1028" r:id="rId54"/>
    <p:sldId id="1104" r:id="rId55"/>
    <p:sldId id="844" r:id="rId56"/>
    <p:sldId id="846" r:id="rId57"/>
    <p:sldId id="1117" r:id="rId58"/>
    <p:sldId id="1118" r:id="rId59"/>
    <p:sldId id="1119" r:id="rId60"/>
    <p:sldId id="841" r:id="rId61"/>
    <p:sldId id="852" r:id="rId62"/>
    <p:sldId id="853" r:id="rId63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480"/>
    <a:srgbClr val="016B54"/>
    <a:srgbClr val="996633"/>
    <a:srgbClr val="006699"/>
    <a:srgbClr val="CC0099"/>
    <a:srgbClr val="990000"/>
    <a:srgbClr val="CCCC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0" autoAdjust="0"/>
    <p:restoredTop sz="99527" autoAdjust="0"/>
  </p:normalViewPr>
  <p:slideViewPr>
    <p:cSldViewPr>
      <p:cViewPr>
        <p:scale>
          <a:sx n="81" d="100"/>
          <a:sy n="81" d="100"/>
        </p:scale>
        <p:origin x="-1974" y="-804"/>
      </p:cViewPr>
      <p:guideLst>
        <p:guide orient="horz" pos="255"/>
        <p:guide pos="57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702"/>
    </p:cViewPr>
  </p:sorterViewPr>
  <p:notesViewPr>
    <p:cSldViewPr>
      <p:cViewPr>
        <p:scale>
          <a:sx n="50" d="100"/>
          <a:sy n="50" d="100"/>
        </p:scale>
        <p:origin x="-3948" y="-1098"/>
      </p:cViewPr>
      <p:guideLst>
        <p:guide orient="horz" pos="2909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4" tIns="46356" rIns="92714" bIns="46356" numCol="1" anchor="t" anchorCtr="0" compatLnSpc="1">
            <a:prstTxWarp prst="textNoShape">
              <a:avLst/>
            </a:prstTxWarp>
          </a:bodyPr>
          <a:lstStyle>
            <a:lvl1pPr defTabSz="92697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PR215 Purchasing Process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3" y="0"/>
            <a:ext cx="3037628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4" tIns="46356" rIns="92714" bIns="46356" numCol="1" anchor="t" anchorCtr="0" compatLnSpc="1">
            <a:prstTxWarp prst="textNoShape">
              <a:avLst/>
            </a:prstTxWarp>
          </a:bodyPr>
          <a:lstStyle>
            <a:lvl1pPr algn="r" defTabSz="92697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/>
              <a:t>Materials Management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4904"/>
            <a:ext cx="3037628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4" tIns="46356" rIns="92714" bIns="46356" numCol="1" anchor="b" anchorCtr="0" compatLnSpc="1">
            <a:prstTxWarp prst="textNoShape">
              <a:avLst/>
            </a:prstTxWarp>
          </a:bodyPr>
          <a:lstStyle>
            <a:lvl1pPr defTabSz="92697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9/22/2014</a:t>
            </a: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3" y="8774904"/>
            <a:ext cx="3037628" cy="46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14" tIns="46356" rIns="92714" bIns="46356" numCol="1" anchor="b" anchorCtr="0" compatLnSpc="1">
            <a:prstTxWarp prst="textNoShape">
              <a:avLst/>
            </a:prstTxWarp>
          </a:bodyPr>
          <a:lstStyle>
            <a:lvl1pPr algn="r" defTabSz="92697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A4958A6-0832-471B-B34E-2C360621E9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517177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0010" y="2"/>
            <a:ext cx="3047170" cy="42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defTabSz="919042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 dirty="0" smtClean="0"/>
              <a:t>PR215 Purchasing Process</a:t>
            </a:r>
            <a:endParaRPr lang="en-GB" dirty="0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432042" y="2"/>
            <a:ext cx="2966062" cy="42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>
            <a:lvl1pPr algn="r" defTabSz="91904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Materials Management</a:t>
            </a:r>
            <a:endParaRPr lang="en-GB" dirty="0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36663" y="715963"/>
            <a:ext cx="4581525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2184" y="4365342"/>
            <a:ext cx="5130569" cy="4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7" tIns="45984" rIns="91967" bIns="45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07527" y="8640658"/>
            <a:ext cx="3043990" cy="42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defTabSz="91904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  <p:sp>
        <p:nvSpPr>
          <p:cNvPr id="179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32042" y="8635920"/>
            <a:ext cx="2966062" cy="42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algn="r" defTabSz="919042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GB" dirty="0"/>
              <a:t>Page </a:t>
            </a:r>
            <a:fld id="{A63E7460-96DB-4353-BD6E-8021433C1A3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9208" name="Line 8"/>
          <p:cNvSpPr>
            <a:spLocks noChangeShapeType="1"/>
          </p:cNvSpPr>
          <p:nvPr/>
        </p:nvSpPr>
        <p:spPr bwMode="auto">
          <a:xfrm>
            <a:off x="733167" y="8781221"/>
            <a:ext cx="554406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pPr>
              <a:defRPr/>
            </a:pPr>
            <a:endParaRPr lang="en-US" dirty="0"/>
          </a:p>
        </p:txBody>
      </p:sp>
      <p:sp>
        <p:nvSpPr>
          <p:cNvPr id="179209" name="Line 9"/>
          <p:cNvSpPr>
            <a:spLocks noChangeShapeType="1"/>
          </p:cNvSpPr>
          <p:nvPr/>
        </p:nvSpPr>
        <p:spPr bwMode="auto">
          <a:xfrm>
            <a:off x="733167" y="454854"/>
            <a:ext cx="554406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428" tIns="45714" rIns="91428" bIns="45714"/>
          <a:lstStyle/>
          <a:p>
            <a:pPr>
              <a:defRPr/>
            </a:pPr>
            <a:endParaRPr lang="en-US" dirty="0"/>
          </a:p>
        </p:txBody>
      </p:sp>
      <p:sp>
        <p:nvSpPr>
          <p:cNvPr id="179211" name="Rectangle 11"/>
          <p:cNvSpPr>
            <a:spLocks noChangeArrowheads="1"/>
          </p:cNvSpPr>
          <p:nvPr/>
        </p:nvSpPr>
        <p:spPr bwMode="auto">
          <a:xfrm>
            <a:off x="2573238" y="8640658"/>
            <a:ext cx="3047170" cy="42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967" tIns="45984" rIns="91967" bIns="45984" anchor="b"/>
          <a:lstStyle/>
          <a:p>
            <a:pPr defTabSz="919042">
              <a:defRPr/>
            </a:pPr>
            <a:r>
              <a:rPr lang="en-GB" sz="1200" dirty="0"/>
              <a:t>© State of South Carolina</a:t>
            </a:r>
          </a:p>
        </p:txBody>
      </p:sp>
    </p:spTree>
    <p:extLst>
      <p:ext uri="{BB962C8B-B14F-4D97-AF65-F5344CB8AC3E}">
        <p14:creationId xmlns:p14="http://schemas.microsoft.com/office/powerpoint/2010/main" val="4717273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347663" indent="-109538" algn="l" rtl="0" eaLnBrk="0" fontAlgn="base" hangingPunct="0">
      <a:spcBef>
        <a:spcPct val="30000"/>
      </a:spcBef>
      <a:spcAft>
        <a:spcPct val="0"/>
      </a:spcAft>
      <a:buFont typeface="Arial" charset="0"/>
      <a:buChar char="-"/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682625" indent="-103188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030288" indent="-109538" algn="l" rtl="0" eaLnBrk="0" fontAlgn="base" hangingPunct="0">
      <a:spcBef>
        <a:spcPct val="30000"/>
      </a:spcBef>
      <a:spcAft>
        <a:spcPct val="0"/>
      </a:spcAft>
      <a:buChar char="o"/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379538" indent="-117475" algn="l" rtl="0" eaLnBrk="0" fontAlgn="base" hangingPunct="0">
      <a:spcBef>
        <a:spcPct val="3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63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2AB56A1C-5BB4-45D2-ABAC-9DC64890BB30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163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PR215 Purchasing Process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Materials Management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A63E7460-96DB-4353-BD6E-8021433C1A3D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747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PR215 Purchasing Process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Materials Management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A63E7460-96DB-4353-BD6E-8021433C1A3D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439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PR215 Purchasing Process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Materials Management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A63E7460-96DB-4353-BD6E-8021433C1A3D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8593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3EE28401-F775-4188-BD97-41679094622A}" type="slidenum">
              <a:rPr lang="en-GB" smtClean="0"/>
              <a:pPr/>
              <a:t>13</a:t>
            </a:fld>
            <a:endParaRPr lang="en-GB" dirty="0" smtClean="0"/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328" y="4365342"/>
            <a:ext cx="5133750" cy="415212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55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35986DF0-B75E-4678-A760-334474D84567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155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Notes: </a:t>
            </a:r>
          </a:p>
          <a:p>
            <a:pPr marL="228570" indent="-228570" eaLnBrk="1" hangingPunct="1">
              <a:buFontTx/>
              <a:buAutoNum type="arabicPeriod"/>
              <a:defRPr/>
            </a:pPr>
            <a:r>
              <a:rPr lang="en-US" dirty="0" smtClean="0"/>
              <a:t>T</a:t>
            </a:r>
          </a:p>
          <a:p>
            <a:pPr marL="228570" indent="-228570" eaLnBrk="1" hangingPunct="1">
              <a:buFontTx/>
              <a:buAutoNum type="arabicPeriod"/>
              <a:defRPr/>
            </a:pPr>
            <a:r>
              <a:rPr lang="en-US" dirty="0" smtClean="0"/>
              <a:t>F</a:t>
            </a:r>
          </a:p>
          <a:p>
            <a:pPr marL="228570" indent="-228570" eaLnBrk="1" hangingPunct="1">
              <a:buFontTx/>
              <a:buAutoNum type="arabicPeriod"/>
              <a:defRPr/>
            </a:pPr>
            <a:r>
              <a:rPr lang="en-US" dirty="0" smtClean="0"/>
              <a:t>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67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2835AF8B-502A-4948-A178-37EF2503E54A}" type="slidenum">
              <a:rPr lang="en-GB" smtClean="0"/>
              <a:pPr/>
              <a:t>15</a:t>
            </a:fld>
            <a:endParaRPr lang="en-GB" dirty="0" smtClean="0"/>
          </a:p>
        </p:txBody>
      </p:sp>
      <p:sp>
        <p:nvSpPr>
          <p:cNvPr id="167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63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2AB56A1C-5BB4-45D2-ABAC-9DC64890BB30}" type="slidenum">
              <a:rPr lang="en-GB" smtClean="0"/>
              <a:pPr/>
              <a:t>16</a:t>
            </a:fld>
            <a:endParaRPr lang="en-GB" dirty="0" smtClean="0"/>
          </a:p>
        </p:txBody>
      </p:sp>
      <p:sp>
        <p:nvSpPr>
          <p:cNvPr id="163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351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4901F59A-1A7C-4EE4-AD61-9F82162E42ED}" type="slidenum">
              <a:rPr lang="en-GB" smtClean="0"/>
              <a:pPr/>
              <a:t>17</a:t>
            </a:fld>
            <a:endParaRPr lang="en-GB" dirty="0" smtClean="0"/>
          </a:p>
        </p:txBody>
      </p:sp>
      <p:sp>
        <p:nvSpPr>
          <p:cNvPr id="135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485" y="4365342"/>
            <a:ext cx="5133750" cy="4152128"/>
          </a:xfrm>
          <a:noFill/>
          <a:ln/>
        </p:spPr>
        <p:txBody>
          <a:bodyPr/>
          <a:lstStyle/>
          <a:p>
            <a:pPr lvl="1" eaLnBrk="1" hangingPunct="1"/>
            <a:endParaRPr lang="en-US" sz="1200" dirty="0"/>
          </a:p>
        </p:txBody>
      </p:sp>
      <p:sp>
        <p:nvSpPr>
          <p:cNvPr id="135175" name="Text Box 4"/>
          <p:cNvSpPr txBox="1">
            <a:spLocks noChangeArrowheads="1"/>
          </p:cNvSpPr>
          <p:nvPr/>
        </p:nvSpPr>
        <p:spPr bwMode="auto">
          <a:xfrm>
            <a:off x="1463153" y="5924167"/>
            <a:ext cx="43035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1200" dirty="0"/>
              <a:t>This icon will indicate when each participant will need to learn and practice transactions in the SAP Sandbox.</a:t>
            </a:r>
          </a:p>
        </p:txBody>
      </p:sp>
      <p:grpSp>
        <p:nvGrpSpPr>
          <p:cNvPr id="135176" name="Group 5"/>
          <p:cNvGrpSpPr>
            <a:grpSpLocks/>
          </p:cNvGrpSpPr>
          <p:nvPr/>
        </p:nvGrpSpPr>
        <p:grpSpPr bwMode="auto">
          <a:xfrm>
            <a:off x="1098955" y="5958913"/>
            <a:ext cx="364196" cy="353775"/>
            <a:chOff x="382" y="1270"/>
            <a:chExt cx="511" cy="511"/>
          </a:xfrm>
        </p:grpSpPr>
        <p:sp>
          <p:nvSpPr>
            <p:cNvPr id="135177" name="Oval 6"/>
            <p:cNvSpPr>
              <a:spLocks noChangeArrowheads="1"/>
            </p:cNvSpPr>
            <p:nvPr/>
          </p:nvSpPr>
          <p:spPr bwMode="auto">
            <a:xfrm>
              <a:off x="382" y="1270"/>
              <a:ext cx="511" cy="511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178" name="AutoShape 7"/>
            <p:cNvSpPr>
              <a:spLocks noChangeArrowheads="1"/>
            </p:cNvSpPr>
            <p:nvPr/>
          </p:nvSpPr>
          <p:spPr bwMode="auto">
            <a:xfrm>
              <a:off x="382" y="1360"/>
              <a:ext cx="436" cy="340"/>
            </a:xfrm>
            <a:prstGeom prst="rightArrow">
              <a:avLst>
                <a:gd name="adj1" fmla="val 50000"/>
                <a:gd name="adj2" fmla="val 64124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3EE28401-F775-4188-BD97-41679094622A}" type="slidenum">
              <a:rPr lang="en-GB" smtClean="0"/>
              <a:pPr/>
              <a:t>18</a:t>
            </a:fld>
            <a:endParaRPr lang="en-GB" dirty="0" smtClean="0"/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328" y="4365342"/>
            <a:ext cx="5133750" cy="415212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67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2835AF8B-502A-4948-A178-37EF2503E54A}" type="slidenum">
              <a:rPr lang="en-GB" smtClean="0"/>
              <a:pPr/>
              <a:t>19</a:t>
            </a:fld>
            <a:endParaRPr lang="en-GB" dirty="0" smtClean="0"/>
          </a:p>
        </p:txBody>
      </p:sp>
      <p:sp>
        <p:nvSpPr>
          <p:cNvPr id="167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658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58AF924B-EAED-4CE9-A521-0F0C8DAFAA5F}" type="slidenum">
              <a:rPr lang="en-GB" smtClean="0"/>
              <a:pPr/>
              <a:t>2</a:t>
            </a:fld>
            <a:endParaRPr lang="en-GB" dirty="0" smtClean="0"/>
          </a:p>
        </p:txBody>
      </p:sp>
      <p:sp>
        <p:nvSpPr>
          <p:cNvPr id="165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55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35986DF0-B75E-4678-A760-334474D84567}" type="slidenum">
              <a:rPr lang="en-GB" smtClean="0"/>
              <a:pPr/>
              <a:t>20</a:t>
            </a:fld>
            <a:endParaRPr lang="en-GB" dirty="0" smtClean="0"/>
          </a:p>
        </p:txBody>
      </p:sp>
      <p:sp>
        <p:nvSpPr>
          <p:cNvPr id="155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Notes: </a:t>
            </a:r>
          </a:p>
          <a:p>
            <a:pPr marL="228570" indent="-228570" eaLnBrk="1" hangingPunct="1">
              <a:buFontTx/>
              <a:buAutoNum type="arabicPeriod"/>
              <a:defRPr/>
            </a:pPr>
            <a:r>
              <a:rPr lang="en-US" dirty="0" smtClean="0"/>
              <a:t>T</a:t>
            </a:r>
          </a:p>
          <a:p>
            <a:pPr marL="228570" indent="-228570" eaLnBrk="1" hangingPunct="1">
              <a:buFontTx/>
              <a:buAutoNum type="arabicPeriod"/>
              <a:defRPr/>
            </a:pPr>
            <a:r>
              <a:rPr lang="en-US" dirty="0" smtClean="0"/>
              <a:t>F</a:t>
            </a:r>
          </a:p>
          <a:p>
            <a:pPr marL="228570" indent="-228570" eaLnBrk="1" hangingPunct="1">
              <a:buFontTx/>
              <a:buAutoNum type="arabicPeriod"/>
              <a:defRPr/>
            </a:pPr>
            <a:r>
              <a:rPr lang="en-US" dirty="0" smtClean="0"/>
              <a:t>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63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2AB56A1C-5BB4-45D2-ABAC-9DC64890BB30}" type="slidenum">
              <a:rPr lang="en-GB" smtClean="0"/>
              <a:pPr/>
              <a:t>21</a:t>
            </a:fld>
            <a:endParaRPr lang="en-GB" dirty="0" smtClean="0"/>
          </a:p>
        </p:txBody>
      </p:sp>
      <p:sp>
        <p:nvSpPr>
          <p:cNvPr id="163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351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4901F59A-1A7C-4EE4-AD61-9F82162E42ED}" type="slidenum">
              <a:rPr lang="en-GB" smtClean="0"/>
              <a:pPr/>
              <a:t>22</a:t>
            </a:fld>
            <a:endParaRPr lang="en-GB" dirty="0" smtClean="0"/>
          </a:p>
        </p:txBody>
      </p:sp>
      <p:sp>
        <p:nvSpPr>
          <p:cNvPr id="135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485" y="4365342"/>
            <a:ext cx="5133750" cy="4152128"/>
          </a:xfrm>
          <a:noFill/>
          <a:ln/>
        </p:spPr>
        <p:txBody>
          <a:bodyPr/>
          <a:lstStyle/>
          <a:p>
            <a:pPr lvl="1" eaLnBrk="1" hangingPunct="1"/>
            <a:endParaRPr lang="en-US" sz="1200" dirty="0"/>
          </a:p>
        </p:txBody>
      </p:sp>
      <p:sp>
        <p:nvSpPr>
          <p:cNvPr id="135175" name="Text Box 4"/>
          <p:cNvSpPr txBox="1">
            <a:spLocks noChangeArrowheads="1"/>
          </p:cNvSpPr>
          <p:nvPr/>
        </p:nvSpPr>
        <p:spPr bwMode="auto">
          <a:xfrm>
            <a:off x="1463153" y="5924167"/>
            <a:ext cx="43035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1200" dirty="0"/>
              <a:t>This icon will indicate when each participant will need to learn and practice transactions in the SAP Sandbox.</a:t>
            </a:r>
          </a:p>
        </p:txBody>
      </p:sp>
      <p:grpSp>
        <p:nvGrpSpPr>
          <p:cNvPr id="135176" name="Group 5"/>
          <p:cNvGrpSpPr>
            <a:grpSpLocks/>
          </p:cNvGrpSpPr>
          <p:nvPr/>
        </p:nvGrpSpPr>
        <p:grpSpPr bwMode="auto">
          <a:xfrm>
            <a:off x="1098955" y="5958913"/>
            <a:ext cx="364196" cy="353775"/>
            <a:chOff x="382" y="1270"/>
            <a:chExt cx="511" cy="511"/>
          </a:xfrm>
        </p:grpSpPr>
        <p:sp>
          <p:nvSpPr>
            <p:cNvPr id="135177" name="Oval 6"/>
            <p:cNvSpPr>
              <a:spLocks noChangeArrowheads="1"/>
            </p:cNvSpPr>
            <p:nvPr/>
          </p:nvSpPr>
          <p:spPr bwMode="auto">
            <a:xfrm>
              <a:off x="382" y="1270"/>
              <a:ext cx="511" cy="511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178" name="AutoShape 7"/>
            <p:cNvSpPr>
              <a:spLocks noChangeArrowheads="1"/>
            </p:cNvSpPr>
            <p:nvPr/>
          </p:nvSpPr>
          <p:spPr bwMode="auto">
            <a:xfrm>
              <a:off x="382" y="1360"/>
              <a:ext cx="436" cy="340"/>
            </a:xfrm>
            <a:prstGeom prst="rightArrow">
              <a:avLst>
                <a:gd name="adj1" fmla="val 50000"/>
                <a:gd name="adj2" fmla="val 64124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3EE28401-F775-4188-BD97-41679094622A}" type="slidenum">
              <a:rPr lang="en-GB" smtClean="0"/>
              <a:pPr/>
              <a:t>23</a:t>
            </a:fld>
            <a:endParaRPr lang="en-GB" dirty="0" smtClean="0"/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328" y="4365342"/>
            <a:ext cx="5133750" cy="415212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67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2835AF8B-502A-4948-A178-37EF2503E54A}" type="slidenum">
              <a:rPr lang="en-GB" smtClean="0"/>
              <a:pPr/>
              <a:t>24</a:t>
            </a:fld>
            <a:endParaRPr lang="en-GB" dirty="0" smtClean="0"/>
          </a:p>
        </p:txBody>
      </p:sp>
      <p:sp>
        <p:nvSpPr>
          <p:cNvPr id="167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93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A8547362-C883-4E7D-BF79-7ED0E466D193}" type="slidenum">
              <a:rPr lang="en-GB" smtClean="0"/>
              <a:pPr/>
              <a:t>25</a:t>
            </a:fld>
            <a:endParaRPr lang="en-GB" dirty="0" smtClean="0"/>
          </a:p>
        </p:txBody>
      </p:sp>
      <p:sp>
        <p:nvSpPr>
          <p:cNvPr id="193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351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4901F59A-1A7C-4EE4-AD61-9F82162E42ED}" type="slidenum">
              <a:rPr lang="en-GB" smtClean="0"/>
              <a:pPr/>
              <a:t>26</a:t>
            </a:fld>
            <a:endParaRPr lang="en-GB" dirty="0" smtClean="0"/>
          </a:p>
        </p:txBody>
      </p:sp>
      <p:sp>
        <p:nvSpPr>
          <p:cNvPr id="135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485" y="4365342"/>
            <a:ext cx="5133750" cy="4152128"/>
          </a:xfrm>
          <a:noFill/>
          <a:ln/>
        </p:spPr>
        <p:txBody>
          <a:bodyPr/>
          <a:lstStyle/>
          <a:p>
            <a:pPr lvl="1" eaLnBrk="1" hangingPunct="1"/>
            <a:endParaRPr lang="en-US" sz="1200" dirty="0"/>
          </a:p>
        </p:txBody>
      </p:sp>
      <p:sp>
        <p:nvSpPr>
          <p:cNvPr id="135175" name="Text Box 4"/>
          <p:cNvSpPr txBox="1">
            <a:spLocks noChangeArrowheads="1"/>
          </p:cNvSpPr>
          <p:nvPr/>
        </p:nvSpPr>
        <p:spPr bwMode="auto">
          <a:xfrm>
            <a:off x="1463153" y="5924167"/>
            <a:ext cx="43035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1200" dirty="0"/>
              <a:t>This icon will indicate when each participant will need to learn and practice transactions in the SAP Sandbox.</a:t>
            </a:r>
          </a:p>
        </p:txBody>
      </p:sp>
      <p:grpSp>
        <p:nvGrpSpPr>
          <p:cNvPr id="135176" name="Group 5"/>
          <p:cNvGrpSpPr>
            <a:grpSpLocks/>
          </p:cNvGrpSpPr>
          <p:nvPr/>
        </p:nvGrpSpPr>
        <p:grpSpPr bwMode="auto">
          <a:xfrm>
            <a:off x="1098955" y="5958913"/>
            <a:ext cx="364196" cy="353775"/>
            <a:chOff x="382" y="1270"/>
            <a:chExt cx="511" cy="511"/>
          </a:xfrm>
        </p:grpSpPr>
        <p:sp>
          <p:nvSpPr>
            <p:cNvPr id="135177" name="Oval 6"/>
            <p:cNvSpPr>
              <a:spLocks noChangeArrowheads="1"/>
            </p:cNvSpPr>
            <p:nvPr/>
          </p:nvSpPr>
          <p:spPr bwMode="auto">
            <a:xfrm>
              <a:off x="382" y="1270"/>
              <a:ext cx="511" cy="511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178" name="AutoShape 7"/>
            <p:cNvSpPr>
              <a:spLocks noChangeArrowheads="1"/>
            </p:cNvSpPr>
            <p:nvPr/>
          </p:nvSpPr>
          <p:spPr bwMode="auto">
            <a:xfrm>
              <a:off x="382" y="1360"/>
              <a:ext cx="436" cy="340"/>
            </a:xfrm>
            <a:prstGeom prst="rightArrow">
              <a:avLst>
                <a:gd name="adj1" fmla="val 50000"/>
                <a:gd name="adj2" fmla="val 64124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PR215 Purchasing Process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Materials Management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A63E7460-96DB-4353-BD6E-8021433C1A3D}" type="slidenum">
              <a:rPr lang="en-GB" smtClean="0"/>
              <a:pPr>
                <a:defRPr/>
              </a:pPr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84020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351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4901F59A-1A7C-4EE4-AD61-9F82162E42ED}" type="slidenum">
              <a:rPr lang="en-GB" smtClean="0"/>
              <a:pPr/>
              <a:t>28</a:t>
            </a:fld>
            <a:endParaRPr lang="en-GB" dirty="0" smtClean="0"/>
          </a:p>
        </p:txBody>
      </p:sp>
      <p:sp>
        <p:nvSpPr>
          <p:cNvPr id="135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485" y="4365342"/>
            <a:ext cx="5133750" cy="4152128"/>
          </a:xfrm>
          <a:noFill/>
          <a:ln/>
        </p:spPr>
        <p:txBody>
          <a:bodyPr/>
          <a:lstStyle/>
          <a:p>
            <a:pPr lvl="1" eaLnBrk="1" hangingPunct="1"/>
            <a:endParaRPr lang="en-US" sz="1200" dirty="0"/>
          </a:p>
        </p:txBody>
      </p:sp>
      <p:sp>
        <p:nvSpPr>
          <p:cNvPr id="135175" name="Text Box 4"/>
          <p:cNvSpPr txBox="1">
            <a:spLocks noChangeArrowheads="1"/>
          </p:cNvSpPr>
          <p:nvPr/>
        </p:nvSpPr>
        <p:spPr bwMode="auto">
          <a:xfrm>
            <a:off x="1463153" y="5924167"/>
            <a:ext cx="43035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1200" dirty="0"/>
              <a:t>This icon will indicate when each participant will need to learn and practice transactions in the SAP Sandbox.</a:t>
            </a:r>
          </a:p>
        </p:txBody>
      </p:sp>
      <p:grpSp>
        <p:nvGrpSpPr>
          <p:cNvPr id="135176" name="Group 5"/>
          <p:cNvGrpSpPr>
            <a:grpSpLocks/>
          </p:cNvGrpSpPr>
          <p:nvPr/>
        </p:nvGrpSpPr>
        <p:grpSpPr bwMode="auto">
          <a:xfrm>
            <a:off x="1098955" y="5958913"/>
            <a:ext cx="364196" cy="353775"/>
            <a:chOff x="382" y="1270"/>
            <a:chExt cx="511" cy="511"/>
          </a:xfrm>
        </p:grpSpPr>
        <p:sp>
          <p:nvSpPr>
            <p:cNvPr id="135177" name="Oval 6"/>
            <p:cNvSpPr>
              <a:spLocks noChangeArrowheads="1"/>
            </p:cNvSpPr>
            <p:nvPr/>
          </p:nvSpPr>
          <p:spPr bwMode="auto">
            <a:xfrm>
              <a:off x="382" y="1270"/>
              <a:ext cx="511" cy="511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178" name="AutoShape 7"/>
            <p:cNvSpPr>
              <a:spLocks noChangeArrowheads="1"/>
            </p:cNvSpPr>
            <p:nvPr/>
          </p:nvSpPr>
          <p:spPr bwMode="auto">
            <a:xfrm>
              <a:off x="382" y="1360"/>
              <a:ext cx="436" cy="340"/>
            </a:xfrm>
            <a:prstGeom prst="rightArrow">
              <a:avLst>
                <a:gd name="adj1" fmla="val 50000"/>
                <a:gd name="adj2" fmla="val 64124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3517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4901F59A-1A7C-4EE4-AD61-9F82162E42ED}" type="slidenum">
              <a:rPr lang="en-GB" smtClean="0"/>
              <a:pPr/>
              <a:t>29</a:t>
            </a:fld>
            <a:endParaRPr lang="en-GB" dirty="0" smtClean="0"/>
          </a:p>
        </p:txBody>
      </p:sp>
      <p:sp>
        <p:nvSpPr>
          <p:cNvPr id="1351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485" y="4365342"/>
            <a:ext cx="5133750" cy="4152128"/>
          </a:xfrm>
          <a:noFill/>
          <a:ln/>
        </p:spPr>
        <p:txBody>
          <a:bodyPr/>
          <a:lstStyle/>
          <a:p>
            <a:pPr lvl="1" eaLnBrk="1" hangingPunct="1"/>
            <a:endParaRPr lang="en-US" sz="1200" dirty="0"/>
          </a:p>
        </p:txBody>
      </p:sp>
      <p:sp>
        <p:nvSpPr>
          <p:cNvPr id="135175" name="Text Box 4"/>
          <p:cNvSpPr txBox="1">
            <a:spLocks noChangeArrowheads="1"/>
          </p:cNvSpPr>
          <p:nvPr/>
        </p:nvSpPr>
        <p:spPr bwMode="auto">
          <a:xfrm>
            <a:off x="1463153" y="5924167"/>
            <a:ext cx="430357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8" tIns="45714" rIns="91428" bIns="45714">
            <a:spAutoFit/>
          </a:bodyPr>
          <a:lstStyle/>
          <a:p>
            <a:r>
              <a:rPr lang="en-US" sz="1200" dirty="0"/>
              <a:t>This icon will indicate when each participant will need to learn and practice transactions in the SAP Sandbox.</a:t>
            </a:r>
          </a:p>
        </p:txBody>
      </p:sp>
      <p:grpSp>
        <p:nvGrpSpPr>
          <p:cNvPr id="135176" name="Group 5"/>
          <p:cNvGrpSpPr>
            <a:grpSpLocks/>
          </p:cNvGrpSpPr>
          <p:nvPr/>
        </p:nvGrpSpPr>
        <p:grpSpPr bwMode="auto">
          <a:xfrm>
            <a:off x="1098955" y="5958913"/>
            <a:ext cx="364196" cy="353775"/>
            <a:chOff x="382" y="1270"/>
            <a:chExt cx="511" cy="511"/>
          </a:xfrm>
        </p:grpSpPr>
        <p:sp>
          <p:nvSpPr>
            <p:cNvPr id="135177" name="Oval 6"/>
            <p:cNvSpPr>
              <a:spLocks noChangeArrowheads="1"/>
            </p:cNvSpPr>
            <p:nvPr/>
          </p:nvSpPr>
          <p:spPr bwMode="auto">
            <a:xfrm>
              <a:off x="382" y="1270"/>
              <a:ext cx="511" cy="511"/>
            </a:xfrm>
            <a:prstGeom prst="ellipse">
              <a:avLst/>
            </a:prstGeom>
            <a:solidFill>
              <a:srgbClr val="063DE8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5178" name="AutoShape 7"/>
            <p:cNvSpPr>
              <a:spLocks noChangeArrowheads="1"/>
            </p:cNvSpPr>
            <p:nvPr/>
          </p:nvSpPr>
          <p:spPr bwMode="auto">
            <a:xfrm>
              <a:off x="382" y="1360"/>
              <a:ext cx="436" cy="340"/>
            </a:xfrm>
            <a:prstGeom prst="rightArrow">
              <a:avLst>
                <a:gd name="adj1" fmla="val 50000"/>
                <a:gd name="adj2" fmla="val 64124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PR215 Purchasing Process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Materials Management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A63E7460-96DB-4353-BD6E-8021433C1A3D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7410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PR215 Purchasing Process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Materials Management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A63E7460-96DB-4353-BD6E-8021433C1A3D}" type="slidenum">
              <a:rPr lang="en-GB" smtClean="0"/>
              <a:pPr>
                <a:defRPr/>
              </a:pPr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939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PR215 Purchasing Process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Materials Management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A63E7460-96DB-4353-BD6E-8021433C1A3D}" type="slidenum">
              <a:rPr lang="en-GB" smtClean="0"/>
              <a:pPr>
                <a:defRPr/>
              </a:pPr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2294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PR215 Purchasing Process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Materials Management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A63E7460-96DB-4353-BD6E-8021433C1A3D}" type="slidenum">
              <a:rPr lang="en-GB" smtClean="0"/>
              <a:pPr>
                <a:defRPr/>
              </a:pPr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4988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PR215 Purchasing Process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Materials Management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A63E7460-96DB-4353-BD6E-8021433C1A3D}" type="slidenum">
              <a:rPr lang="en-GB" smtClean="0"/>
              <a:pPr>
                <a:defRPr/>
              </a:pPr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1806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PR215 Purchasing Process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Materials Management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A63E7460-96DB-4353-BD6E-8021433C1A3D}" type="slidenum">
              <a:rPr lang="en-GB" smtClean="0"/>
              <a:pPr>
                <a:defRPr/>
              </a:pPr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0146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3EE28401-F775-4188-BD97-41679094622A}" type="slidenum">
              <a:rPr lang="en-GB" smtClean="0"/>
              <a:pPr/>
              <a:t>35</a:t>
            </a:fld>
            <a:endParaRPr lang="en-GB" dirty="0" smtClean="0"/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328" y="4365342"/>
            <a:ext cx="5133750" cy="415212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PR215 Purchasing Process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Materials Management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A63E7460-96DB-4353-BD6E-8021433C1A3D}" type="slidenum">
              <a:rPr lang="en-GB" smtClean="0"/>
              <a:pPr>
                <a:defRPr/>
              </a:pPr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3849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67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2835AF8B-502A-4948-A178-37EF2503E54A}" type="slidenum">
              <a:rPr lang="en-GB" smtClean="0"/>
              <a:pPr/>
              <a:t>37</a:t>
            </a:fld>
            <a:endParaRPr lang="en-GB" dirty="0" smtClean="0"/>
          </a:p>
        </p:txBody>
      </p:sp>
      <p:sp>
        <p:nvSpPr>
          <p:cNvPr id="167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2447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2044B7B6-0B6F-4D77-A2B8-269347CA4D0F}" type="slidenum">
              <a:rPr lang="en-GB" smtClean="0"/>
              <a:pPr/>
              <a:t>38</a:t>
            </a:fld>
            <a:endParaRPr lang="en-GB" dirty="0" smtClean="0"/>
          </a:p>
        </p:txBody>
      </p:sp>
      <p:sp>
        <p:nvSpPr>
          <p:cNvPr id="2447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2457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B60686C3-93AD-4C2E-8CF5-015B826494BE}" type="slidenum">
              <a:rPr lang="en-GB" smtClean="0"/>
              <a:pPr/>
              <a:t>39</a:t>
            </a:fld>
            <a:endParaRPr lang="en-GB" dirty="0" smtClean="0"/>
          </a:p>
        </p:txBody>
      </p:sp>
      <p:sp>
        <p:nvSpPr>
          <p:cNvPr id="2457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3EE28401-F775-4188-BD97-41679094622A}" type="slidenum">
              <a:rPr lang="en-GB" smtClean="0"/>
              <a:pPr/>
              <a:t>4</a:t>
            </a:fld>
            <a:endParaRPr lang="en-GB" dirty="0" smtClean="0"/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328" y="4365342"/>
            <a:ext cx="5133750" cy="415212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3EE28401-F775-4188-BD97-41679094622A}" type="slidenum">
              <a:rPr lang="en-GB" smtClean="0"/>
              <a:pPr/>
              <a:t>40</a:t>
            </a:fld>
            <a:endParaRPr lang="en-GB" dirty="0" smtClean="0"/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328" y="4365342"/>
            <a:ext cx="5133750" cy="415212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2457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B60686C3-93AD-4C2E-8CF5-015B826494BE}" type="slidenum">
              <a:rPr lang="en-GB" smtClean="0"/>
              <a:pPr/>
              <a:t>41</a:t>
            </a:fld>
            <a:endParaRPr lang="en-GB" dirty="0" smtClean="0"/>
          </a:p>
        </p:txBody>
      </p:sp>
      <p:sp>
        <p:nvSpPr>
          <p:cNvPr id="2457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2447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2044B7B6-0B6F-4D77-A2B8-269347CA4D0F}" type="slidenum">
              <a:rPr lang="en-GB" smtClean="0"/>
              <a:pPr/>
              <a:t>42</a:t>
            </a:fld>
            <a:endParaRPr lang="en-GB" dirty="0" smtClean="0"/>
          </a:p>
        </p:txBody>
      </p:sp>
      <p:sp>
        <p:nvSpPr>
          <p:cNvPr id="2447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2457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B60686C3-93AD-4C2E-8CF5-015B826494BE}" type="slidenum">
              <a:rPr lang="en-GB" smtClean="0"/>
              <a:pPr/>
              <a:t>43</a:t>
            </a:fld>
            <a:endParaRPr lang="en-GB" dirty="0" smtClean="0"/>
          </a:p>
        </p:txBody>
      </p:sp>
      <p:sp>
        <p:nvSpPr>
          <p:cNvPr id="2457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PR215 Purchasing Process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Materials Management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Page </a:t>
            </a:r>
            <a:fld id="{A63E7460-96DB-4353-BD6E-8021433C1A3D}" type="slidenum">
              <a:rPr lang="en-GB" smtClean="0"/>
              <a:pPr>
                <a:defRPr/>
              </a:pPr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0697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3EE28401-F775-4188-BD97-41679094622A}" type="slidenum">
              <a:rPr lang="en-GB" smtClean="0"/>
              <a:pPr/>
              <a:t>45</a:t>
            </a:fld>
            <a:endParaRPr lang="en-GB" dirty="0" smtClean="0"/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328" y="4365342"/>
            <a:ext cx="5133750" cy="415212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2457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B60686C3-93AD-4C2E-8CF5-015B826494BE}" type="slidenum">
              <a:rPr lang="en-GB" smtClean="0"/>
              <a:pPr/>
              <a:t>46</a:t>
            </a:fld>
            <a:endParaRPr lang="en-GB" dirty="0" smtClean="0"/>
          </a:p>
        </p:txBody>
      </p:sp>
      <p:sp>
        <p:nvSpPr>
          <p:cNvPr id="2457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2447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2044B7B6-0B6F-4D77-A2B8-269347CA4D0F}" type="slidenum">
              <a:rPr lang="en-GB" smtClean="0"/>
              <a:pPr/>
              <a:t>47</a:t>
            </a:fld>
            <a:endParaRPr lang="en-GB" dirty="0" smtClean="0"/>
          </a:p>
        </p:txBody>
      </p:sp>
      <p:sp>
        <p:nvSpPr>
          <p:cNvPr id="2447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38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51CA1C9A-DE93-4528-8094-9F289DDCBCC9}" type="slidenum">
              <a:rPr lang="en-GB" smtClean="0"/>
              <a:pPr/>
              <a:t>48</a:t>
            </a:fld>
            <a:endParaRPr lang="en-GB" dirty="0" smtClean="0"/>
          </a:p>
        </p:txBody>
      </p:sp>
      <p:sp>
        <p:nvSpPr>
          <p:cNvPr id="138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382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51CA1C9A-DE93-4528-8094-9F289DDCBCC9}" type="slidenum">
              <a:rPr lang="en-GB" smtClean="0"/>
              <a:pPr/>
              <a:t>49</a:t>
            </a:fld>
            <a:endParaRPr lang="en-GB" dirty="0" smtClean="0"/>
          </a:p>
        </p:txBody>
      </p:sp>
      <p:sp>
        <p:nvSpPr>
          <p:cNvPr id="1382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515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3EE28401-F775-4188-BD97-41679094622A}" type="slidenum">
              <a:rPr lang="en-GB" smtClean="0"/>
              <a:pPr/>
              <a:t>5</a:t>
            </a:fld>
            <a:endParaRPr lang="en-GB" dirty="0" smtClean="0"/>
          </a:p>
        </p:txBody>
      </p:sp>
      <p:sp>
        <p:nvSpPr>
          <p:cNvPr id="1515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0328" y="4365342"/>
            <a:ext cx="5133750" cy="4152128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2519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0CC76FFA-C9DE-4715-A2F5-268420118A26}" type="slidenum">
              <a:rPr lang="en-GB" smtClean="0"/>
              <a:pPr/>
              <a:t>50</a:t>
            </a:fld>
            <a:endParaRPr lang="en-GB" dirty="0" smtClean="0"/>
          </a:p>
        </p:txBody>
      </p:sp>
      <p:sp>
        <p:nvSpPr>
          <p:cNvPr id="251909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10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r>
              <a:rPr lang="en-US" dirty="0" smtClean="0"/>
              <a:t>C.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2529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C761B188-F445-44E6-9912-BEE27C06F226}" type="slidenum">
              <a:rPr lang="en-GB" smtClean="0"/>
              <a:pPr/>
              <a:t>51</a:t>
            </a:fld>
            <a:endParaRPr lang="en-GB" dirty="0" smtClean="0"/>
          </a:p>
        </p:txBody>
      </p:sp>
      <p:sp>
        <p:nvSpPr>
          <p:cNvPr id="25293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r>
              <a:rPr lang="en-US" dirty="0" smtClean="0"/>
              <a:t>C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2539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F9422527-709A-4776-A061-F100845C1A0C}" type="slidenum">
              <a:rPr lang="en-GB" smtClean="0"/>
              <a:pPr/>
              <a:t>52</a:t>
            </a:fld>
            <a:endParaRPr lang="en-GB" dirty="0" smtClean="0"/>
          </a:p>
        </p:txBody>
      </p:sp>
      <p:sp>
        <p:nvSpPr>
          <p:cNvPr id="25395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r>
              <a:rPr lang="en-US" dirty="0" smtClean="0"/>
              <a:t>A.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2539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F9422527-709A-4776-A061-F100845C1A0C}" type="slidenum">
              <a:rPr lang="en-GB" smtClean="0"/>
              <a:pPr/>
              <a:t>53</a:t>
            </a:fld>
            <a:endParaRPr lang="en-GB" dirty="0" smtClean="0"/>
          </a:p>
        </p:txBody>
      </p:sp>
      <p:sp>
        <p:nvSpPr>
          <p:cNvPr id="25395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r>
              <a:rPr lang="en-US" dirty="0" smtClean="0"/>
              <a:t>B.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25395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F9422527-709A-4776-A061-F100845C1A0C}" type="slidenum">
              <a:rPr lang="en-GB" smtClean="0"/>
              <a:pPr/>
              <a:t>54</a:t>
            </a:fld>
            <a:endParaRPr lang="en-GB" dirty="0" smtClean="0"/>
          </a:p>
        </p:txBody>
      </p:sp>
      <p:sp>
        <p:nvSpPr>
          <p:cNvPr id="253957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8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r>
              <a:rPr lang="en-US" dirty="0" smtClean="0"/>
              <a:t>A.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2580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D7BEA43E-4489-40C6-A1D7-A331AC664FFD}" type="slidenum">
              <a:rPr lang="en-GB" smtClean="0"/>
              <a:pPr/>
              <a:t>55</a:t>
            </a:fld>
            <a:endParaRPr lang="en-GB" dirty="0" smtClean="0"/>
          </a:p>
        </p:txBody>
      </p:sp>
      <p:sp>
        <p:nvSpPr>
          <p:cNvPr id="25805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4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8565"/>
            <a:r>
              <a:rPr lang="en-US" dirty="0" smtClean="0">
                <a:cs typeface="Arial" charset="0"/>
              </a:rPr>
              <a:t>PR215 Purchasing Process</a:t>
            </a:r>
            <a:endParaRPr lang="en-GB" dirty="0" smtClean="0">
              <a:cs typeface="Arial" charset="0"/>
            </a:endParaRP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8565"/>
            <a:r>
              <a:rPr lang="en-US" dirty="0" smtClean="0">
                <a:cs typeface="Arial" charset="0"/>
              </a:rPr>
              <a:t>Materials Management</a:t>
            </a:r>
            <a:endParaRPr lang="en-GB" dirty="0" smtClean="0">
              <a:cs typeface="Arial" charset="0"/>
            </a:endParaRPr>
          </a:p>
        </p:txBody>
      </p:sp>
      <p:sp>
        <p:nvSpPr>
          <p:cNvPr id="25907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565"/>
            <a:r>
              <a:rPr lang="en-GB" dirty="0" smtClean="0"/>
              <a:t>Page </a:t>
            </a:r>
            <a:fld id="{281BBCFA-26CD-4497-9458-D31E519E3642}" type="slidenum">
              <a:rPr lang="en-GB" smtClean="0"/>
              <a:pPr defTabSz="928565"/>
              <a:t>56</a:t>
            </a:fld>
            <a:endParaRPr lang="en-GB" dirty="0" smtClean="0"/>
          </a:p>
        </p:txBody>
      </p:sp>
      <p:sp>
        <p:nvSpPr>
          <p:cNvPr id="2590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dirty="0"/>
              <a:t>Notes</a:t>
            </a:r>
            <a:r>
              <a:rPr lang="en-US" sz="1000" b="0" dirty="0"/>
              <a:t>: </a:t>
            </a:r>
          </a:p>
        </p:txBody>
      </p:sp>
      <p:sp>
        <p:nvSpPr>
          <p:cNvPr id="259079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605937" y="8640660"/>
            <a:ext cx="3045579" cy="429585"/>
          </a:xfrm>
          <a:noFill/>
        </p:spPr>
        <p:txBody>
          <a:bodyPr/>
          <a:lstStyle/>
          <a:p>
            <a:r>
              <a:rPr lang="en-US" smtClean="0"/>
              <a:t>9/22/2014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28565"/>
            <a:r>
              <a:rPr lang="en-US" dirty="0" smtClean="0">
                <a:cs typeface="Arial" charset="0"/>
              </a:rPr>
              <a:t>PR215 Purchasing Process</a:t>
            </a:r>
            <a:endParaRPr lang="en-GB" dirty="0" smtClean="0">
              <a:cs typeface="Arial" charset="0"/>
            </a:endParaRP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28565"/>
            <a:r>
              <a:rPr lang="en-US" dirty="0" smtClean="0">
                <a:cs typeface="Arial" charset="0"/>
              </a:rPr>
              <a:t>Materials Management</a:t>
            </a:r>
            <a:endParaRPr lang="en-GB" dirty="0" smtClean="0">
              <a:cs typeface="Arial" charset="0"/>
            </a:endParaRPr>
          </a:p>
        </p:txBody>
      </p:sp>
      <p:sp>
        <p:nvSpPr>
          <p:cNvPr id="2601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28565"/>
            <a:r>
              <a:rPr lang="en-GB" dirty="0" smtClean="0"/>
              <a:t>Page </a:t>
            </a:r>
            <a:fld id="{85895476-BD6A-442F-BB81-67C4E698DA72}" type="slidenum">
              <a:rPr lang="en-GB" smtClean="0"/>
              <a:pPr defTabSz="928565"/>
              <a:t>57</a:t>
            </a:fld>
            <a:endParaRPr lang="en-GB" dirty="0" smtClean="0"/>
          </a:p>
        </p:txBody>
      </p:sp>
      <p:sp>
        <p:nvSpPr>
          <p:cNvPr id="26010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102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dirty="0"/>
              <a:t>Notes</a:t>
            </a:r>
            <a:r>
              <a:rPr lang="en-US" sz="1000" b="0" dirty="0"/>
              <a:t>:</a:t>
            </a:r>
          </a:p>
          <a:p>
            <a:pPr eaLnBrk="1" hangingPunct="1"/>
            <a:endParaRPr lang="en-US" sz="1000" b="0" dirty="0"/>
          </a:p>
        </p:txBody>
      </p:sp>
      <p:sp>
        <p:nvSpPr>
          <p:cNvPr id="260103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605937" y="8640660"/>
            <a:ext cx="3045579" cy="429585"/>
          </a:xfrm>
          <a:noFill/>
        </p:spPr>
        <p:txBody>
          <a:bodyPr/>
          <a:lstStyle/>
          <a:p>
            <a:r>
              <a:rPr lang="en-US" smtClean="0"/>
              <a:t>9/22/2014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55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35986DF0-B75E-4678-A760-334474D84567}" type="slidenum">
              <a:rPr lang="en-GB" smtClean="0"/>
              <a:pPr/>
              <a:t>6</a:t>
            </a:fld>
            <a:endParaRPr lang="en-GB" dirty="0" smtClean="0"/>
          </a:p>
        </p:txBody>
      </p:sp>
      <p:sp>
        <p:nvSpPr>
          <p:cNvPr id="155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Notes: </a:t>
            </a:r>
          </a:p>
          <a:p>
            <a:pPr marL="228570" indent="-228570" eaLnBrk="1" hangingPunct="1">
              <a:buFontTx/>
              <a:buAutoNum type="arabicPeriod"/>
              <a:defRPr/>
            </a:pPr>
            <a:r>
              <a:rPr lang="en-US" dirty="0" smtClean="0"/>
              <a:t>T</a:t>
            </a:r>
          </a:p>
          <a:p>
            <a:pPr marL="228570" indent="-228570" eaLnBrk="1" hangingPunct="1">
              <a:buFontTx/>
              <a:buAutoNum type="arabicPeriod"/>
              <a:defRPr/>
            </a:pPr>
            <a:r>
              <a:rPr lang="en-US" dirty="0" smtClean="0"/>
              <a:t>F</a:t>
            </a:r>
          </a:p>
          <a:p>
            <a:pPr marL="228570" indent="-228570" eaLnBrk="1" hangingPunct="1">
              <a:buFontTx/>
              <a:buAutoNum type="arabicPeriod"/>
              <a:defRPr/>
            </a:pPr>
            <a:r>
              <a:rPr lang="en-US" dirty="0" smtClean="0"/>
              <a:t>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679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2835AF8B-502A-4948-A178-37EF2503E54A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1679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63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2AB56A1C-5BB4-45D2-ABAC-9DC64890BB30}" type="slidenum">
              <a:rPr lang="en-GB" smtClean="0"/>
              <a:pPr/>
              <a:t>8</a:t>
            </a:fld>
            <a:endParaRPr lang="en-GB" dirty="0" smtClean="0"/>
          </a:p>
        </p:txBody>
      </p:sp>
      <p:sp>
        <p:nvSpPr>
          <p:cNvPr id="1638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dirty="0" smtClean="0"/>
              <a:t>PR215 Purchasing Process</a:t>
            </a:r>
            <a:endParaRPr lang="en-GB" dirty="0" smtClean="0">
              <a:latin typeface="Arial" charset="0"/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Materials Management</a:t>
            </a:r>
            <a:endParaRPr lang="en-GB" dirty="0" smtClean="0"/>
          </a:p>
        </p:txBody>
      </p:sp>
      <p:sp>
        <p:nvSpPr>
          <p:cNvPr id="1658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GB" dirty="0" smtClean="0"/>
              <a:t>Page </a:t>
            </a:r>
            <a:fld id="{58AF924B-EAED-4CE9-A521-0F0C8DAFAA5F}" type="slidenum">
              <a:rPr lang="en-GB" smtClean="0"/>
              <a:pPr/>
              <a:t>9</a:t>
            </a:fld>
            <a:endParaRPr lang="en-GB" dirty="0" smtClean="0"/>
          </a:p>
        </p:txBody>
      </p:sp>
      <p:sp>
        <p:nvSpPr>
          <p:cNvPr id="1658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Notes:</a:t>
            </a:r>
          </a:p>
          <a:p>
            <a:pPr eaLnBrk="1" hangingPunct="1"/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9/22/2014</a:t>
            </a:r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 rot="10800000">
            <a:off x="0" y="0"/>
            <a:ext cx="9144000" cy="21129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30348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 rot="10800000">
            <a:off x="0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30348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>
              <a:solidFill>
                <a:srgbClr val="176E53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5750" y="1548509"/>
            <a:ext cx="3314700" cy="11701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3" descr="StateITLogoGreyMed_jpg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5213" y="5548313"/>
            <a:ext cx="15144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505200" y="3352800"/>
            <a:ext cx="5177614" cy="1362084"/>
          </a:xfrm>
          <a:prstGeom prst="rect">
            <a:avLst/>
          </a:prstGeom>
        </p:spPr>
        <p:txBody>
          <a:bodyPr rIns="45720" anchor="t"/>
          <a:lstStyle>
            <a:lvl1pPr algn="r">
              <a:defRPr lang="en-US" b="1" cap="all" baseline="0" dirty="0">
                <a:ln w="0" cmpd="sng">
                  <a:noFill/>
                  <a:prstDash val="solid"/>
                </a:ln>
                <a:solidFill>
                  <a:srgbClr val="176E53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505200" y="1544812"/>
            <a:ext cx="5181600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rgbClr val="303480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50"/>
            <a:ext cx="8001000" cy="4495800"/>
          </a:xfrm>
        </p:spPr>
        <p:txBody>
          <a:bodyPr/>
          <a:lstStyle>
            <a:lvl1pPr>
              <a:buSzPct val="100000"/>
              <a:defRPr/>
            </a:lvl1pPr>
            <a:lvl2pPr>
              <a:buClr>
                <a:schemeClr val="tx1">
                  <a:lumMod val="50000"/>
                </a:schemeClr>
              </a:buClr>
              <a:buFont typeface="Arial" pitchFamily="34" charset="0"/>
              <a:buChar char="–"/>
              <a:defRPr/>
            </a:lvl2pPr>
            <a:lvl3pPr>
              <a:buClrTx/>
              <a:buFont typeface="Wingdings" pitchFamily="2" charset="2"/>
              <a:buChar char="§"/>
              <a:defRPr sz="2000"/>
            </a:lvl3pPr>
            <a:lvl4pPr>
              <a:buClr>
                <a:schemeClr val="tx1">
                  <a:lumMod val="50000"/>
                </a:schemeClr>
              </a:buCl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◦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0"/>
          </p:nvPr>
        </p:nvSpPr>
        <p:spPr>
          <a:xfrm>
            <a:off x="8143875" y="62865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4FB5B-5311-4E0C-AFB4-FA4E621620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C70D6-28A6-4465-9B43-53807EB66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 rot="10800000">
            <a:off x="0" y="0"/>
            <a:ext cx="9144000" cy="45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rgbClr val="303480">
              <a:alpha val="4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500063" y="1643063"/>
            <a:ext cx="8001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43900" y="61722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ctr" eaLnBrk="1" latinLnBrk="0" hangingPunct="1">
              <a:defRPr kumimoji="0" sz="1000" b="1">
                <a:solidFill>
                  <a:srgbClr val="303480"/>
                </a:solidFill>
                <a:latin typeface="+mn-lt"/>
              </a:defRPr>
            </a:lvl1pPr>
          </a:lstStyle>
          <a:p>
            <a:pPr>
              <a:defRPr/>
            </a:pPr>
            <a:fld id="{138A8278-384D-4C64-90D6-BC62A01810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33400" y="1293813"/>
            <a:ext cx="8001000" cy="1587"/>
          </a:xfrm>
          <a:prstGeom prst="line">
            <a:avLst/>
          </a:prstGeom>
          <a:ln w="19050">
            <a:solidFill>
              <a:srgbClr val="176E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5" descr="SCEIS_full_2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6858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15"/>
          <p:cNvSpPr>
            <a:spLocks/>
          </p:cNvSpPr>
          <p:nvPr/>
        </p:nvSpPr>
        <p:spPr bwMode="auto">
          <a:xfrm rot="10800000">
            <a:off x="0" y="0"/>
            <a:ext cx="4572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rgbClr val="303480">
              <a:alpha val="6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eaLnBrk="0" hangingPunct="0">
              <a:defRPr/>
            </a:pPr>
            <a:endParaRPr lang="en-US" dirty="0"/>
          </a:p>
        </p:txBody>
      </p:sp>
      <p:sp>
        <p:nvSpPr>
          <p:cNvPr id="1032" name="Title Placeholder 10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title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7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76E53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6E53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6E53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6E53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6E53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48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48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48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303480"/>
          </a:solidFill>
          <a:latin typeface="Arial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Blip>
          <a:blip r:embed="rId6"/>
        </a:buBlip>
        <a:defRPr sz="2800" kern="1200">
          <a:solidFill>
            <a:srgbClr val="303480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rgbClr val="06294A"/>
        </a:buClr>
        <a:buSzPct val="90000"/>
        <a:buFont typeface="Arial" charset="0"/>
        <a:buChar char="–"/>
        <a:defRPr sz="2400" kern="1200">
          <a:solidFill>
            <a:srgbClr val="303480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rgbClr val="06294A"/>
        </a:buClr>
        <a:buSzPct val="85000"/>
        <a:buFont typeface="Wingdings" pitchFamily="2" charset="2"/>
        <a:buChar char="§"/>
        <a:defRPr sz="2000" kern="1200">
          <a:solidFill>
            <a:srgbClr val="303480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06294A"/>
        </a:buClr>
        <a:buSzPct val="90000"/>
        <a:buFont typeface="Arial" charset="0"/>
        <a:buChar char="•"/>
        <a:defRPr sz="2000" kern="1200">
          <a:solidFill>
            <a:srgbClr val="303480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06294A"/>
        </a:buClr>
        <a:buSzPct val="100000"/>
        <a:buFont typeface="Arial" charset="0"/>
        <a:buChar char="◦"/>
        <a:defRPr kern="1200">
          <a:solidFill>
            <a:srgbClr val="303480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6224" y="3068960"/>
            <a:ext cx="7274247" cy="1584176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Lesson 5: Create A Blanket Agreement and A Blanket  </a:t>
            </a:r>
            <a:r>
              <a:rPr lang="en-US" dirty="0" smtClean="0"/>
              <a:t>Purchase Order</a:t>
            </a:r>
            <a:endParaRPr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412776"/>
            <a:ext cx="8001000" cy="4824536"/>
          </a:xfrm>
        </p:spPr>
        <p:txBody>
          <a:bodyPr/>
          <a:lstStyle/>
          <a:p>
            <a:r>
              <a:rPr lang="en-US" dirty="0" smtClean="0"/>
              <a:t>A Framework PO:</a:t>
            </a:r>
          </a:p>
          <a:p>
            <a:pPr lvl="1"/>
            <a:r>
              <a:rPr lang="en-US" dirty="0" smtClean="0"/>
              <a:t>Process begins with the </a:t>
            </a:r>
            <a:r>
              <a:rPr lang="en-US" b="1" u="sng" dirty="0" smtClean="0"/>
              <a:t>Buyer</a:t>
            </a:r>
            <a:r>
              <a:rPr lang="en-US" dirty="0" smtClean="0"/>
              <a:t> creating a “Limit Item” Shopping Cart and then creating a Framework PO.</a:t>
            </a:r>
          </a:p>
          <a:p>
            <a:pPr lvl="2"/>
            <a:r>
              <a:rPr lang="en-US" sz="1600" dirty="0" smtClean="0"/>
              <a:t>Purchasing →Purchasing →Create Documents →Shopping </a:t>
            </a:r>
            <a:r>
              <a:rPr lang="en-US" sz="1600" dirty="0"/>
              <a:t>Cart</a:t>
            </a:r>
            <a:r>
              <a:rPr lang="en-US" sz="1600" dirty="0" smtClean="0"/>
              <a:t>→ Add Item → Limit Item</a:t>
            </a:r>
          </a:p>
          <a:p>
            <a:pPr lvl="1"/>
            <a:r>
              <a:rPr lang="en-US" dirty="0" smtClean="0"/>
              <a:t>Is </a:t>
            </a:r>
            <a:r>
              <a:rPr lang="en-US" dirty="0"/>
              <a:t>not </a:t>
            </a:r>
            <a:r>
              <a:rPr lang="en-US" dirty="0" smtClean="0"/>
              <a:t>created through the normal SRM Shopping Cart approval and workflow process.</a:t>
            </a:r>
          </a:p>
          <a:p>
            <a:pPr lvl="1"/>
            <a:r>
              <a:rPr lang="en-US" dirty="0" smtClean="0"/>
              <a:t>Requires a Product </a:t>
            </a:r>
            <a:r>
              <a:rPr lang="en-US" dirty="0"/>
              <a:t>C</a:t>
            </a:r>
            <a:r>
              <a:rPr lang="en-US" dirty="0" smtClean="0"/>
              <a:t>ategory (5 digit / NIGP code), value limit, a required date, and a supplier number.</a:t>
            </a:r>
          </a:p>
          <a:p>
            <a:pPr lvl="1"/>
            <a:r>
              <a:rPr lang="en-US" b="1" dirty="0"/>
              <a:t>Does not encumber funds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FB5B-5311-4E0C-AFB4-FA4E621620A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17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412776"/>
            <a:ext cx="8001000" cy="4752528"/>
          </a:xfrm>
        </p:spPr>
        <p:txBody>
          <a:bodyPr/>
          <a:lstStyle/>
          <a:p>
            <a:r>
              <a:rPr lang="en-US" dirty="0" smtClean="0"/>
              <a:t>A Framework PO: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create an actual Line Item in </a:t>
            </a:r>
            <a:r>
              <a:rPr lang="en-US" dirty="0" smtClean="0"/>
              <a:t>ECC</a:t>
            </a:r>
            <a:r>
              <a:rPr lang="en-US" dirty="0"/>
              <a:t>. The Line Item in ECC is a </a:t>
            </a:r>
            <a:r>
              <a:rPr lang="en-US" dirty="0" smtClean="0"/>
              <a:t>virtual Line </a:t>
            </a:r>
            <a:r>
              <a:rPr lang="en-US" dirty="0"/>
              <a:t>Item.</a:t>
            </a:r>
          </a:p>
          <a:p>
            <a:pPr lvl="1"/>
            <a:r>
              <a:rPr lang="en-US" dirty="0" smtClean="0"/>
              <a:t>Does </a:t>
            </a:r>
            <a:r>
              <a:rPr lang="en-US" dirty="0"/>
              <a:t>not generate any data on the ECC’s “Delivery” tab, as a results the “Delivery Complete” checkbox is not even present in ECC. </a:t>
            </a:r>
            <a:endParaRPr lang="en-US" dirty="0" smtClean="0"/>
          </a:p>
          <a:p>
            <a:pPr lvl="1"/>
            <a:r>
              <a:rPr lang="en-US" dirty="0"/>
              <a:t>The Line Item you see in ECC is an aggregate, a composite </a:t>
            </a:r>
            <a:r>
              <a:rPr lang="en-US" dirty="0" smtClean="0"/>
              <a:t>of tables from the SCEIS “back-end” system. </a:t>
            </a:r>
          </a:p>
          <a:p>
            <a:pPr lvl="1"/>
            <a:r>
              <a:rPr lang="en-US" dirty="0" smtClean="0"/>
              <a:t>Cannot </a:t>
            </a:r>
            <a:r>
              <a:rPr lang="en-US" dirty="0"/>
              <a:t>process a Goods Receipt because of the lack of a real Line Item.  The </a:t>
            </a:r>
            <a:r>
              <a:rPr lang="en-US" dirty="0" smtClean="0"/>
              <a:t>virtual Line </a:t>
            </a:r>
            <a:r>
              <a:rPr lang="en-US" dirty="0"/>
              <a:t>Item prevents any C</a:t>
            </a:r>
            <a:r>
              <a:rPr lang="en-US" dirty="0" smtClean="0"/>
              <a:t>onfirmation/Goods Receipt.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FB5B-5311-4E0C-AFB4-FA4E621620A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412776"/>
            <a:ext cx="8001000" cy="4495800"/>
          </a:xfrm>
        </p:spPr>
        <p:txBody>
          <a:bodyPr/>
          <a:lstStyle/>
          <a:p>
            <a:r>
              <a:rPr lang="en-US" dirty="0" smtClean="0"/>
              <a:t>A Framework PO:</a:t>
            </a:r>
          </a:p>
          <a:p>
            <a:pPr lvl="1"/>
            <a:r>
              <a:rPr lang="en-US" dirty="0" smtClean="0"/>
              <a:t>Cannot be linked to a contract because of the virtual Line Item.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Framework 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FB5B-5311-4E0C-AFB4-FA4E621620A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1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Create a Framework PO </a:t>
            </a:r>
          </a:p>
        </p:txBody>
      </p:sp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8D68E-1170-4376-8FBF-697C61D1498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1628800"/>
            <a:ext cx="792088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800" b="1" dirty="0">
                <a:solidFill>
                  <a:srgbClr val="303480"/>
                </a:solidFill>
              </a:rPr>
              <a:t>uPerform Business Process </a:t>
            </a:r>
            <a:r>
              <a:rPr lang="en-US" sz="2800" b="1" dirty="0" smtClean="0">
                <a:solidFill>
                  <a:srgbClr val="303480"/>
                </a:solidFill>
              </a:rPr>
              <a:t>Procedure </a:t>
            </a:r>
            <a:r>
              <a:rPr lang="en-US" sz="2800" b="1" dirty="0">
                <a:solidFill>
                  <a:srgbClr val="303480"/>
                </a:solidFill>
              </a:rPr>
              <a:t>(</a:t>
            </a:r>
            <a:r>
              <a:rPr lang="en-US" sz="2800" b="1" dirty="0" smtClean="0">
                <a:solidFill>
                  <a:srgbClr val="303480"/>
                </a:solidFill>
              </a:rPr>
              <a:t>BPP) </a:t>
            </a:r>
            <a:r>
              <a:rPr lang="en-US" sz="2800" b="1" dirty="0">
                <a:solidFill>
                  <a:srgbClr val="303480"/>
                </a:solidFill>
              </a:rPr>
              <a:t>related to this function </a:t>
            </a:r>
            <a:r>
              <a:rPr lang="en-US" sz="2800" b="1" dirty="0" smtClean="0">
                <a:solidFill>
                  <a:srgbClr val="303480"/>
                </a:solidFill>
              </a:rPr>
              <a:t>is available at</a:t>
            </a:r>
            <a:r>
              <a:rPr lang="en-US" sz="2800" b="1" dirty="0">
                <a:solidFill>
                  <a:srgbClr val="303480"/>
                </a:solidFill>
              </a:rPr>
              <a:t> </a:t>
            </a:r>
            <a:r>
              <a:rPr lang="en-US" sz="2800" b="1" u="sng" dirty="0">
                <a:solidFill>
                  <a:srgbClr val="303480"/>
                </a:solidFill>
              </a:rPr>
              <a:t>http://uperform.sc.gov/gm/folder-1.11.3882</a:t>
            </a:r>
            <a:r>
              <a:rPr lang="en-US" sz="2800" b="1" dirty="0" smtClean="0">
                <a:solidFill>
                  <a:srgbClr val="303480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303480"/>
                </a:solidFill>
              </a:rPr>
              <a:t>	</a:t>
            </a:r>
            <a:r>
              <a:rPr lang="en-US" b="1" dirty="0" smtClean="0">
                <a:solidFill>
                  <a:srgbClr val="303480"/>
                </a:solidFill>
              </a:rPr>
              <a:t>SRM PUR Create a Framework Purchase Order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66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412777"/>
            <a:ext cx="8624888" cy="5184874"/>
          </a:xfrm>
        </p:spPr>
        <p:txBody>
          <a:bodyPr/>
          <a:lstStyle/>
          <a:p>
            <a:r>
              <a:rPr lang="en-US" dirty="0" smtClean="0"/>
              <a:t>Framework POs are created from a Limit Item Shopping Cart? (True/False)</a:t>
            </a:r>
          </a:p>
          <a:p>
            <a:r>
              <a:rPr lang="en-US" dirty="0" smtClean="0"/>
              <a:t>A Goods </a:t>
            </a:r>
            <a:r>
              <a:rPr lang="en-US" dirty="0"/>
              <a:t>Receipt </a:t>
            </a:r>
            <a:r>
              <a:rPr lang="en-US" dirty="0" smtClean="0"/>
              <a:t>transaction </a:t>
            </a:r>
            <a:r>
              <a:rPr lang="en-US" dirty="0"/>
              <a:t>(MIGO) </a:t>
            </a:r>
            <a:r>
              <a:rPr lang="en-US" dirty="0" smtClean="0"/>
              <a:t>is mandatory on a Framework PO? </a:t>
            </a:r>
            <a:r>
              <a:rPr lang="en-US" dirty="0"/>
              <a:t>(True/False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A Framework PO can be linked to a contract? </a:t>
            </a:r>
            <a:r>
              <a:rPr lang="en-US" dirty="0"/>
              <a:t>(True/False)</a:t>
            </a:r>
          </a:p>
          <a:p>
            <a:endParaRPr lang="en-US" dirty="0" smtClean="0"/>
          </a:p>
          <a:p>
            <a:pPr marL="36512" indent="0">
              <a:buNone/>
            </a:pPr>
            <a:endParaRPr lang="en-US" dirty="0"/>
          </a:p>
          <a:p>
            <a:pPr marL="3651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eaLnBrk="1" hangingPunct="1">
              <a:spcAft>
                <a:spcPts val="1200"/>
              </a:spcAft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6 Knowledge Check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D4E03E-2DD8-498E-9528-F6CE267DBDB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3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586483"/>
            <a:ext cx="8624888" cy="414677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You should now understand: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makes a Framework PO different from Standard PO, Blanket PO, and Inventory PO. 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/>
              <a:t>Understand the Framework PO process.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/>
              <a:t>Understand where to find the Framework uPerform, SRM PUR Create a Framework Purchase Order</a:t>
            </a:r>
          </a:p>
          <a:p>
            <a:pPr lvl="1" eaLnBrk="1" hangingPunct="1">
              <a:spcAft>
                <a:spcPts val="1200"/>
              </a:spcAft>
              <a:defRPr/>
            </a:pP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6 Summary 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BE4DC-CFB2-40B5-89B9-76617B3362FA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6225" y="3068960"/>
            <a:ext cx="7240588" cy="1214437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Lesson 7: ADDITIONS to A Purchase Order </a:t>
            </a:r>
          </a:p>
        </p:txBody>
      </p:sp>
    </p:spTree>
    <p:extLst>
      <p:ext uri="{BB962C8B-B14F-4D97-AF65-F5344CB8AC3E}">
        <p14:creationId xmlns:p14="http://schemas.microsoft.com/office/powerpoint/2010/main" val="193689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idx="1"/>
          </p:nvPr>
        </p:nvSpPr>
        <p:spPr>
          <a:xfrm>
            <a:off x="411163" y="1340768"/>
            <a:ext cx="8337550" cy="51133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Upon completion of this </a:t>
            </a:r>
            <a:r>
              <a:rPr lang="en-US" dirty="0" smtClean="0"/>
              <a:t>lesson</a:t>
            </a:r>
            <a:r>
              <a:rPr lang="en-US" dirty="0"/>
              <a:t>, you should be able to: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/>
              <a:t>Understand </a:t>
            </a:r>
            <a:r>
              <a:rPr lang="en-US" dirty="0" smtClean="0"/>
              <a:t>the following additions to a PO:</a:t>
            </a:r>
          </a:p>
          <a:p>
            <a:pPr lvl="2" eaLnBrk="1" hangingPunct="1">
              <a:spcAft>
                <a:spcPts val="1200"/>
              </a:spcAft>
            </a:pPr>
            <a:r>
              <a:rPr lang="en-US" dirty="0" smtClean="0"/>
              <a:t>Add Small Purchase Order Terms and Conditions from Document Builder </a:t>
            </a:r>
          </a:p>
          <a:p>
            <a:pPr lvl="2" eaLnBrk="1" hangingPunct="1">
              <a:spcAft>
                <a:spcPts val="1200"/>
              </a:spcAft>
            </a:pPr>
            <a:r>
              <a:rPr lang="en-US" dirty="0" smtClean="0"/>
              <a:t>Add Vendor Text: Header and Line </a:t>
            </a:r>
            <a:r>
              <a:rPr lang="en-US" dirty="0"/>
              <a:t>I</a:t>
            </a:r>
            <a:r>
              <a:rPr lang="en-US" dirty="0" smtClean="0"/>
              <a:t>tem </a:t>
            </a:r>
            <a:endParaRPr lang="en-US" dirty="0"/>
          </a:p>
          <a:p>
            <a:pPr lvl="2" eaLnBrk="1" hangingPunct="1">
              <a:spcAft>
                <a:spcPts val="1200"/>
              </a:spcAft>
            </a:pPr>
            <a:r>
              <a:rPr lang="en-US" dirty="0" smtClean="0"/>
              <a:t>Add Internal Note: Header and Line </a:t>
            </a:r>
            <a:r>
              <a:rPr lang="en-US" dirty="0"/>
              <a:t>I</a:t>
            </a:r>
            <a:r>
              <a:rPr lang="en-US" dirty="0" smtClean="0"/>
              <a:t>tem </a:t>
            </a:r>
          </a:p>
          <a:p>
            <a:pPr lvl="2" eaLnBrk="1" hangingPunct="1">
              <a:spcAft>
                <a:spcPts val="1200"/>
              </a:spcAft>
            </a:pPr>
            <a:r>
              <a:rPr lang="en-US" dirty="0" smtClean="0"/>
              <a:t>Add an Attachment(s)</a:t>
            </a:r>
          </a:p>
          <a:p>
            <a:pPr lvl="2" eaLnBrk="1" hangingPunct="1">
              <a:spcAft>
                <a:spcPts val="0"/>
              </a:spcAft>
            </a:pPr>
            <a:r>
              <a:rPr lang="en-US" dirty="0" smtClean="0"/>
              <a:t>Add Conditions </a:t>
            </a:r>
          </a:p>
          <a:p>
            <a:pPr lvl="3" eaLnBrk="1" hangingPunct="1">
              <a:spcAft>
                <a:spcPts val="0"/>
              </a:spcAft>
            </a:pPr>
            <a:r>
              <a:rPr lang="en-US" dirty="0" smtClean="0"/>
              <a:t>Freight    </a:t>
            </a:r>
          </a:p>
          <a:p>
            <a:pPr lvl="3" eaLnBrk="1" hangingPunct="1">
              <a:spcAft>
                <a:spcPts val="0"/>
              </a:spcAft>
            </a:pPr>
            <a:r>
              <a:rPr lang="en-US" dirty="0" smtClean="0"/>
              <a:t>Trade-in</a:t>
            </a:r>
          </a:p>
          <a:p>
            <a:pPr lvl="1" eaLnBrk="1" hangingPunct="1">
              <a:spcAft>
                <a:spcPts val="1200"/>
              </a:spcAft>
            </a:pPr>
            <a:endParaRPr lang="en-US" dirty="0"/>
          </a:p>
          <a:p>
            <a:pPr marL="36512" indent="0" eaLnBrk="1" hangingPunct="1">
              <a:spcAft>
                <a:spcPts val="1200"/>
              </a:spcAft>
              <a:buNone/>
            </a:pPr>
            <a:endParaRPr lang="en-US" dirty="0" smtClean="0"/>
          </a:p>
        </p:txBody>
      </p:sp>
      <p:sp>
        <p:nvSpPr>
          <p:cNvPr id="717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dirty="0" smtClean="0"/>
              <a:t>Lesson 7 Learning Objectives</a:t>
            </a:r>
            <a:endParaRPr lang="en-US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A6663-1E68-4D62-A828-57C2F9BCDC38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92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Additions to a PO </a:t>
            </a:r>
          </a:p>
        </p:txBody>
      </p:sp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8D68E-1170-4376-8FBF-697C61D14981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988840"/>
            <a:ext cx="85689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03480"/>
                </a:solidFill>
              </a:rPr>
              <a:t>uPerform Business Process Procedures (BPPs) related to this function are available </a:t>
            </a:r>
            <a:r>
              <a:rPr lang="en-US" sz="2800" b="1" dirty="0" smtClean="0">
                <a:solidFill>
                  <a:srgbClr val="303480"/>
                </a:solidFill>
              </a:rPr>
              <a:t>at</a:t>
            </a:r>
            <a:r>
              <a:rPr lang="en-US" sz="2800" b="1" u="sng" dirty="0">
                <a:solidFill>
                  <a:srgbClr val="303480"/>
                </a:solidFill>
              </a:rPr>
              <a:t> http://uperform.sc.gov/gm/folder-1.11.3882</a:t>
            </a:r>
            <a:r>
              <a:rPr lang="en-US" sz="2800" b="1" dirty="0" smtClean="0">
                <a:solidFill>
                  <a:srgbClr val="303480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303480"/>
                </a:solidFill>
              </a:rPr>
              <a:t> 	</a:t>
            </a:r>
          </a:p>
          <a:p>
            <a:r>
              <a:rPr lang="en-US" dirty="0" smtClean="0">
                <a:solidFill>
                  <a:srgbClr val="303480"/>
                </a:solidFill>
              </a:rPr>
              <a:t>	</a:t>
            </a:r>
            <a:r>
              <a:rPr lang="en-US" b="1" dirty="0" smtClean="0">
                <a:solidFill>
                  <a:srgbClr val="303480"/>
                </a:solidFill>
              </a:rPr>
              <a:t>SRM PUR Add Small Purchase Order Terms and Conditions</a:t>
            </a:r>
          </a:p>
          <a:p>
            <a:r>
              <a:rPr lang="en-US" b="1" dirty="0" smtClean="0">
                <a:solidFill>
                  <a:srgbClr val="303480"/>
                </a:solidFill>
              </a:rPr>
              <a:t>	SRM PUR Add Vendor Text at Line Item</a:t>
            </a:r>
          </a:p>
          <a:p>
            <a:r>
              <a:rPr lang="en-US" b="1" dirty="0" smtClean="0">
                <a:solidFill>
                  <a:srgbClr val="303480"/>
                </a:solidFill>
              </a:rPr>
              <a:t>	SRM PUR Add Vendor Text at Header</a:t>
            </a:r>
          </a:p>
          <a:p>
            <a:r>
              <a:rPr lang="en-US" b="1" dirty="0" smtClean="0">
                <a:solidFill>
                  <a:srgbClr val="303480"/>
                </a:solidFill>
              </a:rPr>
              <a:t>	SRM PUR Add Internal Note at Line Item</a:t>
            </a:r>
          </a:p>
          <a:p>
            <a:r>
              <a:rPr lang="en-US" b="1" dirty="0">
                <a:solidFill>
                  <a:srgbClr val="303480"/>
                </a:solidFill>
              </a:rPr>
              <a:t>	</a:t>
            </a:r>
            <a:r>
              <a:rPr lang="en-US" b="1" dirty="0" smtClean="0">
                <a:solidFill>
                  <a:srgbClr val="303480"/>
                </a:solidFill>
              </a:rPr>
              <a:t>SRM PUR Add Internal Note at Header </a:t>
            </a:r>
          </a:p>
          <a:p>
            <a:r>
              <a:rPr lang="en-US" b="1" dirty="0">
                <a:solidFill>
                  <a:srgbClr val="303480"/>
                </a:solidFill>
              </a:rPr>
              <a:t>	</a:t>
            </a:r>
            <a:r>
              <a:rPr lang="en-US" b="1" dirty="0" smtClean="0">
                <a:solidFill>
                  <a:srgbClr val="303480"/>
                </a:solidFill>
              </a:rPr>
              <a:t>SRM PUR Add Attachment</a:t>
            </a:r>
          </a:p>
          <a:p>
            <a:r>
              <a:rPr lang="en-US" b="1" dirty="0">
                <a:solidFill>
                  <a:srgbClr val="303480"/>
                </a:solidFill>
              </a:rPr>
              <a:t>	</a:t>
            </a:r>
            <a:r>
              <a:rPr lang="en-US" b="1" dirty="0" smtClean="0">
                <a:solidFill>
                  <a:srgbClr val="303480"/>
                </a:solidFill>
              </a:rPr>
              <a:t>SRM PUR Add Conditions to Purchase Order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115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586483"/>
            <a:ext cx="8624888" cy="414677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You should now be able to add the following to a PO:</a:t>
            </a:r>
          </a:p>
          <a:p>
            <a:pPr lvl="1" eaLnBrk="1" hangingPunct="1">
              <a:defRPr/>
            </a:pPr>
            <a:r>
              <a:rPr lang="en-US" dirty="0" smtClean="0"/>
              <a:t>Small Purchase Order Terms </a:t>
            </a:r>
            <a:r>
              <a:rPr lang="en-US" dirty="0"/>
              <a:t>and Conditions from Document </a:t>
            </a:r>
            <a:r>
              <a:rPr lang="en-US" dirty="0" smtClean="0"/>
              <a:t>Builder</a:t>
            </a:r>
          </a:p>
          <a:p>
            <a:pPr lvl="1" eaLnBrk="1" hangingPunct="1">
              <a:defRPr/>
            </a:pPr>
            <a:r>
              <a:rPr lang="en-US" dirty="0" smtClean="0"/>
              <a:t>Vendor </a:t>
            </a:r>
            <a:r>
              <a:rPr lang="en-US" dirty="0"/>
              <a:t>Text: Header and </a:t>
            </a:r>
            <a:r>
              <a:rPr lang="en-US" dirty="0" smtClean="0"/>
              <a:t>Line </a:t>
            </a:r>
            <a:r>
              <a:rPr lang="en-US" dirty="0"/>
              <a:t>I</a:t>
            </a:r>
            <a:r>
              <a:rPr lang="en-US" dirty="0" smtClean="0"/>
              <a:t>tem </a:t>
            </a:r>
          </a:p>
          <a:p>
            <a:pPr lvl="1" eaLnBrk="1" hangingPunct="1">
              <a:defRPr/>
            </a:pPr>
            <a:r>
              <a:rPr lang="en-US" dirty="0" smtClean="0"/>
              <a:t>Internal </a:t>
            </a:r>
            <a:r>
              <a:rPr lang="en-US" dirty="0"/>
              <a:t>Note: Header and </a:t>
            </a:r>
            <a:r>
              <a:rPr lang="en-US" dirty="0" smtClean="0"/>
              <a:t>Line </a:t>
            </a:r>
            <a:r>
              <a:rPr lang="en-US" dirty="0"/>
              <a:t>I</a:t>
            </a:r>
            <a:r>
              <a:rPr lang="en-US" dirty="0" smtClean="0"/>
              <a:t>tem </a:t>
            </a:r>
          </a:p>
          <a:p>
            <a:pPr lvl="1" eaLnBrk="1" hangingPunct="1">
              <a:defRPr/>
            </a:pPr>
            <a:r>
              <a:rPr lang="en-US" dirty="0" smtClean="0"/>
              <a:t>Attachments</a:t>
            </a:r>
          </a:p>
          <a:p>
            <a:pPr lvl="1" eaLnBrk="1" hangingPunct="1">
              <a:defRPr/>
            </a:pPr>
            <a:r>
              <a:rPr lang="en-US" dirty="0" smtClean="0"/>
              <a:t>Conditions</a:t>
            </a:r>
          </a:p>
          <a:p>
            <a:pPr lvl="2" eaLnBrk="1" hangingPunct="1">
              <a:defRPr/>
            </a:pPr>
            <a:r>
              <a:rPr lang="en-US" dirty="0" smtClean="0"/>
              <a:t>Freight</a:t>
            </a:r>
          </a:p>
          <a:p>
            <a:pPr lvl="2" eaLnBrk="1" hangingPunct="1">
              <a:defRPr/>
            </a:pPr>
            <a:r>
              <a:rPr lang="en-US" dirty="0" smtClean="0"/>
              <a:t>Trade-in</a:t>
            </a:r>
            <a:endParaRPr lang="en-US" dirty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7 Summary 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BE4DC-CFB2-40B5-89B9-76617B3362FA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412776"/>
            <a:ext cx="8624888" cy="518457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Upon completion of this Lesson, you should be able to: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/>
              <a:t>Find a “Requisition” that has been approved in your SRM’s Perform Sourcing. (Lesson 4)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/>
              <a:t>Understand the difference between a Blanket Agreement and a Blanket PO.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/>
              <a:t>Determine when and how to apply the appropriate clauses.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/>
              <a:t>Create a PO regardless of the Transaction Type with the appropriate clauses.</a:t>
            </a:r>
          </a:p>
          <a:p>
            <a:pPr lvl="1" eaLnBrk="1" hangingPunct="1">
              <a:spcAft>
                <a:spcPts val="1200"/>
              </a:spcAft>
              <a:defRPr/>
            </a:pPr>
            <a:endParaRPr lang="en-US" dirty="0" smtClean="0"/>
          </a:p>
          <a:p>
            <a:pPr marL="36512" indent="0" eaLnBrk="1" hangingPunct="1">
              <a:buNone/>
              <a:defRPr/>
            </a:pPr>
            <a:endParaRPr lang="en-US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5 Learning Objectives 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D1FBF-8447-4A3B-8380-83990DCDAB30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412777"/>
            <a:ext cx="8624888" cy="5184874"/>
          </a:xfrm>
        </p:spPr>
        <p:txBody>
          <a:bodyPr/>
          <a:lstStyle/>
          <a:p>
            <a:r>
              <a:rPr lang="en-US" dirty="0" smtClean="0"/>
              <a:t>The file name of an Attachment can be no greater than 30 characters? (True/False)</a:t>
            </a:r>
          </a:p>
          <a:p>
            <a:r>
              <a:rPr lang="en-US" dirty="0" smtClean="0"/>
              <a:t>After adding Conditions to a PO you must </a:t>
            </a:r>
            <a:r>
              <a:rPr lang="en-US" b="1" dirty="0" smtClean="0"/>
              <a:t>SAVE</a:t>
            </a:r>
            <a:r>
              <a:rPr lang="en-US" dirty="0" smtClean="0"/>
              <a:t> the document, then click EDIT, and then </a:t>
            </a:r>
            <a:r>
              <a:rPr lang="en-US" b="1" dirty="0" smtClean="0"/>
              <a:t>ORDER</a:t>
            </a:r>
            <a:r>
              <a:rPr lang="en-US" dirty="0" smtClean="0"/>
              <a:t> the document? </a:t>
            </a:r>
            <a:r>
              <a:rPr lang="en-US" dirty="0"/>
              <a:t>(True/False</a:t>
            </a:r>
            <a:r>
              <a:rPr lang="en-US" dirty="0" smtClean="0"/>
              <a:t>)</a:t>
            </a:r>
          </a:p>
          <a:p>
            <a:r>
              <a:rPr lang="en-US" dirty="0" smtClean="0"/>
              <a:t>NIGP Code/Product Category, 96286, Miscellaneous Services: Transportation of Goods and Other Freight Services is a suitable NIGP Code/Product Category to use if Freight is created as a Line Item on a PO? (True/False)</a:t>
            </a:r>
            <a:endParaRPr lang="en-US" dirty="0"/>
          </a:p>
          <a:p>
            <a:endParaRPr lang="en-US" dirty="0"/>
          </a:p>
          <a:p>
            <a:pPr marL="3651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eaLnBrk="1" hangingPunct="1">
              <a:spcAft>
                <a:spcPts val="1200"/>
              </a:spcAft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7 Knowledge Check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D4E03E-2DD8-498E-9528-F6CE267DBDB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7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6225" y="3068960"/>
            <a:ext cx="7240588" cy="1214437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Lesson 8: Edit a Purchase Order </a:t>
            </a:r>
          </a:p>
        </p:txBody>
      </p:sp>
    </p:spTree>
    <p:extLst>
      <p:ext uri="{BB962C8B-B14F-4D97-AF65-F5344CB8AC3E}">
        <p14:creationId xmlns:p14="http://schemas.microsoft.com/office/powerpoint/2010/main" val="17741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idx="1"/>
          </p:nvPr>
        </p:nvSpPr>
        <p:spPr>
          <a:xfrm>
            <a:off x="323528" y="1484313"/>
            <a:ext cx="8640959" cy="51133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Upon completion of this </a:t>
            </a:r>
            <a:r>
              <a:rPr lang="en-US" dirty="0" smtClean="0"/>
              <a:t>lesson</a:t>
            </a:r>
            <a:r>
              <a:rPr lang="en-US" dirty="0"/>
              <a:t>, you should </a:t>
            </a:r>
            <a:r>
              <a:rPr lang="en-US" dirty="0" smtClean="0"/>
              <a:t>understand how to edit the following fields in a PO:</a:t>
            </a:r>
            <a:endParaRPr lang="en-US" dirty="0"/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Add </a:t>
            </a:r>
            <a:r>
              <a:rPr lang="en-US" dirty="0"/>
              <a:t>a Contract </a:t>
            </a:r>
            <a:r>
              <a:rPr lang="en-US" dirty="0" smtClean="0"/>
              <a:t>Number.</a:t>
            </a:r>
            <a:endParaRPr lang="en-US" dirty="0"/>
          </a:p>
          <a:p>
            <a:pPr lvl="1" eaLnBrk="1" hangingPunct="1">
              <a:spcAft>
                <a:spcPts val="1200"/>
              </a:spcAft>
            </a:pPr>
            <a:r>
              <a:rPr lang="en-US" dirty="0"/>
              <a:t>Add an </a:t>
            </a:r>
            <a:r>
              <a:rPr lang="en-US" dirty="0" smtClean="0"/>
              <a:t>Asset.</a:t>
            </a:r>
            <a:endParaRPr lang="en-US" dirty="0"/>
          </a:p>
          <a:p>
            <a:pPr lvl="1" eaLnBrk="1" hangingPunct="1">
              <a:spcAft>
                <a:spcPts val="1200"/>
              </a:spcAft>
            </a:pPr>
            <a:r>
              <a:rPr lang="en-US" dirty="0"/>
              <a:t>Add Split Fund </a:t>
            </a:r>
            <a:r>
              <a:rPr lang="en-US" dirty="0" smtClean="0"/>
              <a:t>Asset.</a:t>
            </a:r>
            <a:endParaRPr lang="en-US" dirty="0"/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Change NIGP </a:t>
            </a:r>
            <a:r>
              <a:rPr lang="en-US" dirty="0"/>
              <a:t>Code Prior to Order.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/>
              <a:t>Change </a:t>
            </a:r>
            <a:r>
              <a:rPr lang="en-US" dirty="0" smtClean="0"/>
              <a:t>Vendor </a:t>
            </a:r>
            <a:r>
              <a:rPr lang="en-US" dirty="0"/>
              <a:t>Prior to </a:t>
            </a:r>
            <a:r>
              <a:rPr lang="en-US" dirty="0" smtClean="0"/>
              <a:t>Order. </a:t>
            </a:r>
            <a:endParaRPr lang="en-US" dirty="0"/>
          </a:p>
          <a:p>
            <a:pPr lvl="1" eaLnBrk="1" hangingPunct="1">
              <a:spcAft>
                <a:spcPts val="1200"/>
              </a:spcAft>
            </a:pPr>
            <a:r>
              <a:rPr lang="en-US" dirty="0"/>
              <a:t>Delete Purchase Order at </a:t>
            </a:r>
            <a:r>
              <a:rPr lang="en-US" dirty="0" smtClean="0"/>
              <a:t>Header. 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Delete </a:t>
            </a:r>
            <a:r>
              <a:rPr lang="en-US" dirty="0"/>
              <a:t>Purchase Order at Line </a:t>
            </a:r>
            <a:r>
              <a:rPr lang="en-US" dirty="0" smtClean="0"/>
              <a:t>Item.</a:t>
            </a:r>
            <a:endParaRPr lang="en-US" dirty="0"/>
          </a:p>
          <a:p>
            <a:pPr marL="36512" indent="0" eaLnBrk="1" hangingPunct="1">
              <a:spcAft>
                <a:spcPts val="1200"/>
              </a:spcAft>
              <a:buNone/>
            </a:pPr>
            <a:endParaRPr lang="en-US" dirty="0" smtClean="0"/>
          </a:p>
        </p:txBody>
      </p:sp>
      <p:sp>
        <p:nvSpPr>
          <p:cNvPr id="717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dirty="0" smtClean="0"/>
              <a:t>Lesson 8 Learning Objectives</a:t>
            </a:r>
            <a:endParaRPr lang="en-US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A6663-1E68-4D62-A828-57C2F9BCDC38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4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Edit a Purchase Order </a:t>
            </a:r>
          </a:p>
        </p:txBody>
      </p:sp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8D68E-1170-4376-8FBF-697C61D14981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17313" y="1556792"/>
            <a:ext cx="842493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03480"/>
                </a:solidFill>
              </a:rPr>
              <a:t>uPerform Business Process Procedures (BPPs) related to this function are available </a:t>
            </a:r>
            <a:r>
              <a:rPr lang="en-US" sz="2800" b="1" dirty="0" smtClean="0">
                <a:solidFill>
                  <a:srgbClr val="303480"/>
                </a:solidFill>
              </a:rPr>
              <a:t>at</a:t>
            </a:r>
            <a:r>
              <a:rPr lang="en-US" sz="2800" b="1" u="sng" dirty="0">
                <a:solidFill>
                  <a:srgbClr val="303480"/>
                </a:solidFill>
              </a:rPr>
              <a:t> http://uperform.sc.gov/gm/folder-1.11.3882</a:t>
            </a:r>
            <a:r>
              <a:rPr lang="en-US" sz="2800" b="1" dirty="0" smtClean="0">
                <a:solidFill>
                  <a:srgbClr val="303480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303480"/>
                </a:solidFill>
              </a:rPr>
              <a:t>	</a:t>
            </a:r>
          </a:p>
          <a:p>
            <a:r>
              <a:rPr lang="en-US" dirty="0">
                <a:solidFill>
                  <a:srgbClr val="303480"/>
                </a:solidFill>
              </a:rPr>
              <a:t>	</a:t>
            </a:r>
            <a:r>
              <a:rPr lang="en-US" b="1" dirty="0" smtClean="0">
                <a:solidFill>
                  <a:srgbClr val="303480"/>
                </a:solidFill>
              </a:rPr>
              <a:t>SRM PUR Add Contract Number to Purchase Order</a:t>
            </a:r>
          </a:p>
          <a:p>
            <a:r>
              <a:rPr lang="en-US" b="1" dirty="0">
                <a:solidFill>
                  <a:srgbClr val="303480"/>
                </a:solidFill>
              </a:rPr>
              <a:t>	</a:t>
            </a:r>
            <a:r>
              <a:rPr lang="en-US" b="1" dirty="0" smtClean="0">
                <a:solidFill>
                  <a:srgbClr val="303480"/>
                </a:solidFill>
              </a:rPr>
              <a:t>	Prior to Order</a:t>
            </a:r>
          </a:p>
          <a:p>
            <a:r>
              <a:rPr lang="en-US" b="1" dirty="0" smtClean="0">
                <a:solidFill>
                  <a:srgbClr val="303480"/>
                </a:solidFill>
              </a:rPr>
              <a:t>	SRM PUR Add Asset in Purchase Order</a:t>
            </a:r>
          </a:p>
          <a:p>
            <a:r>
              <a:rPr lang="en-US" b="1" dirty="0" smtClean="0">
                <a:solidFill>
                  <a:srgbClr val="303480"/>
                </a:solidFill>
              </a:rPr>
              <a:t>	SRM PUR Add Split Fund Asset</a:t>
            </a:r>
          </a:p>
          <a:p>
            <a:r>
              <a:rPr lang="en-US" b="1" dirty="0" smtClean="0">
                <a:solidFill>
                  <a:srgbClr val="303480"/>
                </a:solidFill>
              </a:rPr>
              <a:t>	SRM PUR Change NIGP Code in Purchase Order 				Prior to Order</a:t>
            </a:r>
          </a:p>
          <a:p>
            <a:r>
              <a:rPr lang="en-US" b="1" dirty="0" smtClean="0">
                <a:solidFill>
                  <a:srgbClr val="303480"/>
                </a:solidFill>
              </a:rPr>
              <a:t>	SRM PUR Change Supplier in Purchase Order</a:t>
            </a:r>
          </a:p>
          <a:p>
            <a:r>
              <a:rPr lang="en-US" b="1" dirty="0">
                <a:solidFill>
                  <a:srgbClr val="303480"/>
                </a:solidFill>
              </a:rPr>
              <a:t>	</a:t>
            </a:r>
            <a:r>
              <a:rPr lang="en-US" b="1" dirty="0" smtClean="0">
                <a:solidFill>
                  <a:srgbClr val="303480"/>
                </a:solidFill>
              </a:rPr>
              <a:t>	Prior to Order</a:t>
            </a:r>
          </a:p>
          <a:p>
            <a:r>
              <a:rPr lang="en-US" b="1" dirty="0" smtClean="0">
                <a:solidFill>
                  <a:srgbClr val="303480"/>
                </a:solidFill>
              </a:rPr>
              <a:t>	SRM PUR Delete Purchase Order at Header </a:t>
            </a:r>
          </a:p>
          <a:p>
            <a:r>
              <a:rPr lang="en-US" b="1" dirty="0" smtClean="0">
                <a:solidFill>
                  <a:srgbClr val="303480"/>
                </a:solidFill>
              </a:rPr>
              <a:t>	SRM </a:t>
            </a:r>
            <a:r>
              <a:rPr lang="en-US" b="1" dirty="0">
                <a:solidFill>
                  <a:srgbClr val="303480"/>
                </a:solidFill>
              </a:rPr>
              <a:t>PUR Delete </a:t>
            </a:r>
            <a:r>
              <a:rPr lang="en-US" b="1" dirty="0" smtClean="0">
                <a:solidFill>
                  <a:srgbClr val="303480"/>
                </a:solidFill>
              </a:rPr>
              <a:t>Purchase Order at Line Item</a:t>
            </a:r>
          </a:p>
        </p:txBody>
      </p:sp>
    </p:spTree>
    <p:extLst>
      <p:ext uri="{BB962C8B-B14F-4D97-AF65-F5344CB8AC3E}">
        <p14:creationId xmlns:p14="http://schemas.microsoft.com/office/powerpoint/2010/main" val="33867325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412776"/>
            <a:ext cx="8624888" cy="49685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You should now be able to edit a PO with the following: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Add </a:t>
            </a:r>
            <a:r>
              <a:rPr lang="en-US" dirty="0"/>
              <a:t>a Contract </a:t>
            </a:r>
            <a:r>
              <a:rPr lang="en-US" dirty="0" smtClean="0"/>
              <a:t>Number.</a:t>
            </a:r>
            <a:endParaRPr lang="en-US" dirty="0"/>
          </a:p>
          <a:p>
            <a:pPr lvl="1" eaLnBrk="1" hangingPunct="1">
              <a:spcAft>
                <a:spcPts val="1200"/>
              </a:spcAft>
            </a:pPr>
            <a:r>
              <a:rPr lang="en-US" dirty="0"/>
              <a:t>Add an </a:t>
            </a:r>
            <a:r>
              <a:rPr lang="en-US" dirty="0" smtClean="0"/>
              <a:t>Asset.</a:t>
            </a:r>
            <a:endParaRPr lang="en-US" dirty="0"/>
          </a:p>
          <a:p>
            <a:pPr lvl="1" eaLnBrk="1" hangingPunct="1">
              <a:spcAft>
                <a:spcPts val="1200"/>
              </a:spcAft>
            </a:pPr>
            <a:r>
              <a:rPr lang="en-US" dirty="0"/>
              <a:t>Add Split Fund </a:t>
            </a:r>
            <a:r>
              <a:rPr lang="en-US" dirty="0" smtClean="0"/>
              <a:t>Asset.</a:t>
            </a:r>
            <a:endParaRPr lang="en-US" dirty="0"/>
          </a:p>
          <a:p>
            <a:pPr lvl="1" eaLnBrk="1" hangingPunct="1">
              <a:spcAft>
                <a:spcPts val="1200"/>
              </a:spcAft>
            </a:pPr>
            <a:r>
              <a:rPr lang="en-US" dirty="0"/>
              <a:t>Change NIGP </a:t>
            </a:r>
            <a:r>
              <a:rPr lang="en-US" dirty="0" smtClean="0"/>
              <a:t>Code </a:t>
            </a:r>
            <a:r>
              <a:rPr lang="en-US" dirty="0"/>
              <a:t>Prior to </a:t>
            </a:r>
            <a:r>
              <a:rPr lang="en-US" dirty="0" smtClean="0"/>
              <a:t>Order.</a:t>
            </a:r>
            <a:endParaRPr lang="en-US" dirty="0"/>
          </a:p>
          <a:p>
            <a:pPr lvl="1" eaLnBrk="1" hangingPunct="1">
              <a:spcAft>
                <a:spcPts val="1200"/>
              </a:spcAft>
            </a:pPr>
            <a:r>
              <a:rPr lang="en-US" dirty="0"/>
              <a:t>Change a Vendor Prior to </a:t>
            </a:r>
            <a:r>
              <a:rPr lang="en-US" dirty="0" smtClean="0"/>
              <a:t>Order.</a:t>
            </a:r>
            <a:endParaRPr lang="en-US" dirty="0"/>
          </a:p>
          <a:p>
            <a:pPr lvl="1" eaLnBrk="1" hangingPunct="1">
              <a:spcAft>
                <a:spcPts val="1200"/>
              </a:spcAft>
            </a:pPr>
            <a:r>
              <a:rPr lang="en-US" dirty="0"/>
              <a:t>Delete Purchase Order at </a:t>
            </a:r>
            <a:r>
              <a:rPr lang="en-US" dirty="0" smtClean="0"/>
              <a:t>Header. 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Delete </a:t>
            </a:r>
            <a:r>
              <a:rPr lang="en-US" dirty="0"/>
              <a:t>Purchase Order at Line </a:t>
            </a:r>
            <a:r>
              <a:rPr lang="en-US" dirty="0" smtClean="0"/>
              <a:t>Item.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8 Summary 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BE4DC-CFB2-40B5-89B9-76617B3362FA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15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3140968"/>
            <a:ext cx="8031163" cy="1728192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dirty="0" smtClean="0"/>
              <a:t>Lesson 9: MANAGE No FURTHER CONFIRMATION, </a:t>
            </a:r>
            <a:r>
              <a:rPr lang="en-US" dirty="0" smtClean="0"/>
              <a:t>No</a:t>
            </a:r>
            <a:r>
              <a:rPr dirty="0" smtClean="0"/>
              <a:t> further invoice &amp; </a:t>
            </a:r>
            <a:r>
              <a:rPr dirty="0" err="1" smtClean="0"/>
              <a:t>LoCK</a:t>
            </a:r>
            <a:r>
              <a:rPr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860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idx="1"/>
          </p:nvPr>
        </p:nvSpPr>
        <p:spPr>
          <a:xfrm>
            <a:off x="411163" y="1484313"/>
            <a:ext cx="8337550" cy="511333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Upon completion of this lesson, you should understand how </a:t>
            </a:r>
            <a:r>
              <a:rPr lang="en-US" sz="2400" dirty="0" smtClean="0"/>
              <a:t>to manage a line </a:t>
            </a:r>
            <a:r>
              <a:rPr lang="en-US" sz="2400" dirty="0"/>
              <a:t>i</a:t>
            </a:r>
            <a:r>
              <a:rPr lang="en-US" sz="2400" dirty="0" smtClean="0"/>
              <a:t>tem for No Further Confirmation, No Further Invoice and Lock, and the effect to ECC.</a:t>
            </a:r>
            <a:endParaRPr lang="en-US" sz="2400" dirty="0"/>
          </a:p>
          <a:p>
            <a:pPr lvl="1" eaLnBrk="1" hangingPunct="1">
              <a:spcAft>
                <a:spcPts val="1200"/>
              </a:spcAft>
            </a:pPr>
            <a:r>
              <a:rPr lang="en-US" sz="2200" dirty="0" smtClean="0"/>
              <a:t>Process a line </a:t>
            </a:r>
            <a:r>
              <a:rPr lang="en-US" sz="2200" dirty="0"/>
              <a:t>i</a:t>
            </a:r>
            <a:r>
              <a:rPr lang="en-US" sz="2200" dirty="0" smtClean="0"/>
              <a:t>tem for </a:t>
            </a:r>
            <a:r>
              <a:rPr lang="en-US" sz="2200" dirty="0"/>
              <a:t>No Further </a:t>
            </a:r>
            <a:r>
              <a:rPr lang="en-US" sz="2200" dirty="0" smtClean="0"/>
              <a:t>Confirmation, No </a:t>
            </a:r>
            <a:r>
              <a:rPr lang="en-US" sz="2200" dirty="0"/>
              <a:t>Further </a:t>
            </a:r>
            <a:r>
              <a:rPr lang="en-US" sz="2200" dirty="0" smtClean="0"/>
              <a:t>Invoice and/or Lock.</a:t>
            </a:r>
            <a:endParaRPr lang="en-US" sz="2200" dirty="0"/>
          </a:p>
          <a:p>
            <a:pPr lvl="1" eaLnBrk="1" hangingPunct="1">
              <a:spcAft>
                <a:spcPts val="1200"/>
              </a:spcAft>
            </a:pPr>
            <a:r>
              <a:rPr lang="en-US" sz="2200" dirty="0"/>
              <a:t>Use </a:t>
            </a:r>
            <a:r>
              <a:rPr lang="en-US" sz="2200" dirty="0" smtClean="0"/>
              <a:t>the </a:t>
            </a:r>
            <a:r>
              <a:rPr lang="en-US" sz="2200" u="sng" dirty="0" smtClean="0"/>
              <a:t>ME23N</a:t>
            </a:r>
            <a:r>
              <a:rPr lang="en-US" sz="2200" dirty="0" smtClean="0"/>
              <a:t> folder to </a:t>
            </a:r>
            <a:r>
              <a:rPr lang="en-US" sz="2200" dirty="0"/>
              <a:t>verify that the transaction produced the desired </a:t>
            </a:r>
            <a:r>
              <a:rPr lang="en-US" sz="2200" dirty="0" smtClean="0"/>
              <a:t>results.</a:t>
            </a:r>
            <a:endParaRPr lang="en-US" sz="2200" dirty="0"/>
          </a:p>
          <a:p>
            <a:pPr lvl="1" eaLnBrk="1" hangingPunct="1">
              <a:spcAft>
                <a:spcPts val="1200"/>
              </a:spcAft>
            </a:pPr>
            <a:r>
              <a:rPr lang="en-US" sz="2200" dirty="0"/>
              <a:t>Use </a:t>
            </a:r>
            <a:r>
              <a:rPr lang="en-US" sz="2200" dirty="0" smtClean="0"/>
              <a:t>the </a:t>
            </a:r>
            <a:r>
              <a:rPr lang="en-US" sz="2200" u="sng" dirty="0" smtClean="0"/>
              <a:t>Commitment </a:t>
            </a:r>
            <a:r>
              <a:rPr lang="en-US" sz="2200" u="sng" dirty="0"/>
              <a:t>&amp; Funds Display </a:t>
            </a:r>
            <a:r>
              <a:rPr lang="en-US" sz="2200" dirty="0" smtClean="0"/>
              <a:t>folder </a:t>
            </a:r>
            <a:r>
              <a:rPr lang="en-US" sz="2200" dirty="0"/>
              <a:t>to review </a:t>
            </a:r>
            <a:r>
              <a:rPr lang="en-US" sz="2200" dirty="0" smtClean="0"/>
              <a:t>any encumbrance.</a:t>
            </a:r>
            <a:endParaRPr lang="en-US" sz="2200" dirty="0"/>
          </a:p>
          <a:p>
            <a:pPr lvl="1" eaLnBrk="1" hangingPunct="1">
              <a:spcAft>
                <a:spcPts val="1200"/>
              </a:spcAft>
            </a:pPr>
            <a:r>
              <a:rPr lang="en-US" sz="2200" dirty="0"/>
              <a:t>Determine if a </a:t>
            </a:r>
            <a:r>
              <a:rPr lang="en-US" sz="2200" dirty="0" smtClean="0"/>
              <a:t>line item has been </a:t>
            </a:r>
            <a:r>
              <a:rPr lang="en-US" sz="2200" dirty="0"/>
              <a:t>marked No Further </a:t>
            </a:r>
            <a:r>
              <a:rPr lang="en-US" sz="2200" dirty="0" smtClean="0"/>
              <a:t>Confirmation, No </a:t>
            </a:r>
            <a:r>
              <a:rPr lang="en-US" sz="2200" dirty="0"/>
              <a:t>Further </a:t>
            </a:r>
            <a:r>
              <a:rPr lang="en-US" sz="2200" dirty="0" smtClean="0"/>
              <a:t>Invoice and/or Locked.</a:t>
            </a:r>
            <a:endParaRPr lang="en-US" sz="2200" dirty="0"/>
          </a:p>
          <a:p>
            <a:pPr lvl="1" eaLnBrk="1" hangingPunct="1">
              <a:defRPr/>
            </a:pPr>
            <a:endParaRPr lang="en-US" dirty="0" smtClean="0"/>
          </a:p>
          <a:p>
            <a:pPr marL="36512" indent="0" eaLnBrk="1" hangingPunct="1">
              <a:buNone/>
              <a:defRPr/>
            </a:pPr>
            <a:r>
              <a:rPr lang="en-US" sz="3200" dirty="0" smtClean="0"/>
              <a:t>   </a:t>
            </a:r>
            <a:endParaRPr lang="en-US" dirty="0" smtClean="0"/>
          </a:p>
        </p:txBody>
      </p:sp>
      <p:sp>
        <p:nvSpPr>
          <p:cNvPr id="717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ZA" dirty="0" smtClean="0"/>
              <a:t>Lesson 9 Learning Objectives</a:t>
            </a:r>
            <a:endParaRPr lang="en-US" dirty="0" smtClean="0"/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A6663-1E68-4D62-A828-57C2F9BCDC38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79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59376"/>
            <a:ext cx="8224816" cy="4204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dirty="0" smtClean="0"/>
              <a:t>Manage No Further Confirmation </a:t>
            </a:r>
            <a:br>
              <a:rPr lang="en-US" dirty="0" smtClean="0"/>
            </a:br>
            <a:r>
              <a:rPr lang="en-US" dirty="0" smtClean="0"/>
              <a:t>and No Further Invoice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FB5B-5311-4E0C-AFB4-FA4E621620A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484784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These two procedures can be found by clicking the </a:t>
            </a:r>
            <a:r>
              <a:rPr lang="en-US" b="1" dirty="0" smtClean="0"/>
              <a:t>Items</a:t>
            </a:r>
            <a:r>
              <a:rPr lang="en-US" dirty="0" smtClean="0"/>
              <a:t> tab then clicking the </a:t>
            </a:r>
            <a:r>
              <a:rPr lang="en-US" b="1" dirty="0" smtClean="0"/>
              <a:t>Related Documents </a:t>
            </a:r>
            <a:r>
              <a:rPr lang="en-US" dirty="0" smtClean="0"/>
              <a:t>tab.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19672" y="2636912"/>
            <a:ext cx="360040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27984" y="4725144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idx="1"/>
          </p:nvPr>
        </p:nvSpPr>
        <p:spPr>
          <a:xfrm>
            <a:off x="411163" y="1484313"/>
            <a:ext cx="8337550" cy="5113337"/>
          </a:xfrm>
        </p:spPr>
        <p:txBody>
          <a:bodyPr/>
          <a:lstStyle/>
          <a:p>
            <a:pPr marL="36512" indent="0" eaLnBrk="1" hangingPunct="1">
              <a:buNone/>
              <a:defRPr/>
            </a:pPr>
            <a:r>
              <a:rPr lang="en-US" sz="2400" dirty="0" smtClean="0"/>
              <a:t>     No Further Confirmation (NFC):</a:t>
            </a:r>
          </a:p>
          <a:p>
            <a:pPr marL="449263" lvl="1" indent="0" eaLnBrk="1" hangingPunct="1">
              <a:buNone/>
              <a:defRPr/>
            </a:pPr>
            <a:r>
              <a:rPr lang="en-US" dirty="0" smtClean="0"/>
              <a:t>This means that no additional Goods Receipts are expected for the line item.  Although a further delivery is not expected, it is still possible.  NFC does not lock the line item.</a:t>
            </a:r>
          </a:p>
          <a:p>
            <a:pPr marL="449263" lvl="1" indent="0" eaLnBrk="1" hangingPunct="1">
              <a:buNone/>
              <a:defRPr/>
            </a:pPr>
            <a:endParaRPr lang="en-US" dirty="0" smtClean="0"/>
          </a:p>
          <a:p>
            <a:pPr marL="449263" lvl="1" indent="0" eaLnBrk="1" hangingPunct="1">
              <a:buNone/>
              <a:defRPr/>
            </a:pPr>
            <a:r>
              <a:rPr lang="en-US" dirty="0" smtClean="0"/>
              <a:t>No Further Invoice (NFI):</a:t>
            </a:r>
          </a:p>
          <a:p>
            <a:pPr marL="449263" lvl="1" indent="0" eaLnBrk="1" hangingPunct="1">
              <a:buNone/>
              <a:defRPr/>
            </a:pPr>
            <a:r>
              <a:rPr lang="en-US" dirty="0" smtClean="0"/>
              <a:t>Selecting the NFI button in SRM will only unencumber the funds and set the “Final Invoice” indicator in ECC.  NFI does not lock the line item.</a:t>
            </a:r>
          </a:p>
          <a:p>
            <a:pPr marL="449263" lvl="1" indent="0" eaLnBrk="1" hangingPunct="1">
              <a:buNone/>
              <a:defRPr/>
            </a:pPr>
            <a:endParaRPr lang="en-US" dirty="0"/>
          </a:p>
          <a:p>
            <a:pPr marL="449263" lvl="1" indent="0" eaLnBrk="1" hangingPunct="1">
              <a:buNone/>
              <a:defRPr/>
            </a:pPr>
            <a:endParaRPr lang="en-US" dirty="0" smtClean="0"/>
          </a:p>
          <a:p>
            <a:pPr marL="449263" lvl="1" indent="0" eaLnBrk="1" hangingPunct="1">
              <a:buNone/>
              <a:defRPr/>
            </a:pPr>
            <a:endParaRPr lang="en-US" dirty="0" smtClean="0"/>
          </a:p>
        </p:txBody>
      </p:sp>
      <p:sp>
        <p:nvSpPr>
          <p:cNvPr id="717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Manage No </a:t>
            </a:r>
            <a:r>
              <a:rPr lang="en-US" dirty="0"/>
              <a:t>Further Confirmation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No </a:t>
            </a:r>
            <a:r>
              <a:rPr lang="en-US" dirty="0"/>
              <a:t>Further </a:t>
            </a:r>
            <a:r>
              <a:rPr lang="en-US" dirty="0" smtClean="0"/>
              <a:t>Invoice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A6663-1E68-4D62-A828-57C2F9BCDC38}" type="slidenum">
              <a:rPr lang="en-US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5"/>
          <p:cNvSpPr>
            <a:spLocks noGrp="1" noChangeArrowheads="1"/>
          </p:cNvSpPr>
          <p:nvPr>
            <p:ph idx="1"/>
          </p:nvPr>
        </p:nvSpPr>
        <p:spPr>
          <a:xfrm>
            <a:off x="411163" y="1484313"/>
            <a:ext cx="8337550" cy="5113337"/>
          </a:xfrm>
        </p:spPr>
        <p:txBody>
          <a:bodyPr/>
          <a:lstStyle/>
          <a:p>
            <a:pPr marL="449263" lvl="1" indent="0" eaLnBrk="1" hangingPunct="1">
              <a:buNone/>
              <a:defRPr/>
            </a:pPr>
            <a:r>
              <a:rPr lang="en-US" dirty="0" smtClean="0"/>
              <a:t>The </a:t>
            </a:r>
            <a:r>
              <a:rPr lang="en-US" b="1" dirty="0" smtClean="0"/>
              <a:t>No</a:t>
            </a:r>
            <a:r>
              <a:rPr lang="en-US" dirty="0" smtClean="0"/>
              <a:t> radio button is the default for both No Further Confirmation and No Further Invoice. This means that the transactions are not active.</a:t>
            </a:r>
          </a:p>
          <a:p>
            <a:pPr marL="449263" lvl="1" indent="0" eaLnBrk="1" hangingPunct="1">
              <a:buNone/>
              <a:defRPr/>
            </a:pPr>
            <a:endParaRPr lang="en-US" dirty="0"/>
          </a:p>
          <a:p>
            <a:pPr marL="449263" lvl="1" indent="0" eaLnBrk="1" hangingPunct="1">
              <a:buNone/>
              <a:defRPr/>
            </a:pPr>
            <a:r>
              <a:rPr lang="en-US" dirty="0" smtClean="0"/>
              <a:t>To activate either No Further Confirmation or No Further Invoice, click the </a:t>
            </a:r>
            <a:r>
              <a:rPr lang="en-US" b="1" dirty="0" smtClean="0"/>
              <a:t>Yes</a:t>
            </a:r>
            <a:r>
              <a:rPr lang="en-US" dirty="0" smtClean="0"/>
              <a:t> radio button.</a:t>
            </a:r>
            <a:endParaRPr lang="en-US" dirty="0"/>
          </a:p>
          <a:p>
            <a:pPr marL="449263" lvl="1" indent="0" eaLnBrk="1" hangingPunct="1">
              <a:buNone/>
              <a:defRPr/>
            </a:pPr>
            <a:endParaRPr lang="en-US" dirty="0" smtClean="0"/>
          </a:p>
          <a:p>
            <a:pPr marL="449263" lvl="1" indent="0" eaLnBrk="1" hangingPunct="1">
              <a:buNone/>
              <a:defRPr/>
            </a:pPr>
            <a:r>
              <a:rPr lang="en-US" dirty="0" smtClean="0"/>
              <a:t>There will be a yellow message to indicate that the PO has an item or items that have been marked No Further Confirmation or No Further Invoice:</a:t>
            </a:r>
          </a:p>
          <a:p>
            <a:pPr marL="449263" lvl="1" indent="0" eaLnBrk="1" hangingPunct="1">
              <a:buNone/>
              <a:defRPr/>
            </a:pPr>
            <a:endParaRPr lang="en-US" dirty="0" smtClean="0"/>
          </a:p>
          <a:p>
            <a:pPr marL="449263" lvl="1" indent="0" eaLnBrk="1" hangingPunct="1">
              <a:buNone/>
              <a:defRPr/>
            </a:pPr>
            <a:endParaRPr lang="en-US" dirty="0" smtClean="0"/>
          </a:p>
        </p:txBody>
      </p:sp>
      <p:sp>
        <p:nvSpPr>
          <p:cNvPr id="7171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Manage No </a:t>
            </a:r>
            <a:r>
              <a:rPr lang="en-US" dirty="0"/>
              <a:t>Further Confirmation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No Further Invoice</a:t>
            </a:r>
          </a:p>
        </p:txBody>
      </p:sp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CA6663-1E68-4D62-A828-57C2F9BCDC38}" type="slidenum">
              <a:rPr lang="en-US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661248"/>
            <a:ext cx="7269379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90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340768"/>
            <a:ext cx="8001000" cy="4495800"/>
          </a:xfrm>
        </p:spPr>
        <p:txBody>
          <a:bodyPr/>
          <a:lstStyle/>
          <a:p>
            <a:r>
              <a:rPr lang="en-US" dirty="0" smtClean="0"/>
              <a:t>A Blanket Agreement should be used in accordance with Regulation 19-445.2100 of the SC Consolidated Procurement Code.</a:t>
            </a:r>
          </a:p>
          <a:p>
            <a:r>
              <a:rPr lang="en-US" dirty="0" smtClean="0"/>
              <a:t>A Blanket PO should be used in accordance with the Policy </a:t>
            </a:r>
            <a:r>
              <a:rPr lang="en-US" dirty="0"/>
              <a:t>for Use of Purchasing/Payment Document </a:t>
            </a:r>
            <a:r>
              <a:rPr lang="en-US" dirty="0" smtClean="0"/>
              <a:t>Types.</a:t>
            </a:r>
          </a:p>
          <a:p>
            <a:r>
              <a:rPr lang="en-US" dirty="0" smtClean="0"/>
              <a:t>A Goods </a:t>
            </a:r>
            <a:r>
              <a:rPr lang="en-US" dirty="0"/>
              <a:t>R</a:t>
            </a:r>
            <a:r>
              <a:rPr lang="en-US" dirty="0" smtClean="0"/>
              <a:t>eceipt transaction (MIGO) is optional on Blanket POs.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Blanket Agreement and Blanket 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FB5B-5311-4E0C-AFB4-FA4E621620A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63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643050"/>
            <a:ext cx="8176422" cy="4882294"/>
          </a:xfrm>
        </p:spPr>
        <p:txBody>
          <a:bodyPr/>
          <a:lstStyle/>
          <a:p>
            <a:r>
              <a:rPr lang="en-US" dirty="0" smtClean="0"/>
              <a:t>No Further Confirmation</a:t>
            </a:r>
          </a:p>
          <a:p>
            <a:pPr marL="36512" indent="0">
              <a:buNone/>
            </a:pPr>
            <a:r>
              <a:rPr lang="en-US" dirty="0" smtClean="0"/>
              <a:t>	To </a:t>
            </a:r>
            <a:r>
              <a:rPr lang="en-US" dirty="0"/>
              <a:t>verify that the line has </a:t>
            </a:r>
            <a:r>
              <a:rPr lang="en-US" dirty="0" smtClean="0"/>
              <a:t>been marked </a:t>
            </a:r>
            <a:r>
              <a:rPr lang="en-US" dirty="0"/>
              <a:t>No </a:t>
            </a:r>
            <a:r>
              <a:rPr lang="en-US" dirty="0" smtClean="0"/>
              <a:t>	Further </a:t>
            </a:r>
            <a:r>
              <a:rPr lang="en-US" dirty="0"/>
              <a:t>Confirmation or No Further Invoice, </a:t>
            </a:r>
            <a:r>
              <a:rPr lang="en-US" dirty="0" smtClean="0"/>
              <a:t>	use </a:t>
            </a:r>
            <a:r>
              <a:rPr lang="en-US" dirty="0"/>
              <a:t>the </a:t>
            </a:r>
            <a:r>
              <a:rPr lang="en-US" dirty="0" smtClean="0"/>
              <a:t>ME23N folder.</a:t>
            </a:r>
          </a:p>
          <a:p>
            <a:pPr marL="36512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36512" indent="0">
              <a:buNone/>
            </a:pPr>
            <a:r>
              <a:rPr lang="en-US" dirty="0"/>
              <a:t>	</a:t>
            </a:r>
            <a:r>
              <a:rPr lang="en-US" dirty="0" smtClean="0"/>
              <a:t>This procedure will activate the ECC</a:t>
            </a:r>
          </a:p>
          <a:p>
            <a:pPr marL="36512" indent="0">
              <a:buNone/>
            </a:pPr>
            <a:r>
              <a:rPr lang="en-US" dirty="0"/>
              <a:t>	</a:t>
            </a:r>
            <a:r>
              <a:rPr lang="en-US" dirty="0" smtClean="0"/>
              <a:t>Delivery Complete indicator in the line item 	indicating in the system that No Further 	Confirmations are expected.</a:t>
            </a:r>
          </a:p>
          <a:p>
            <a:pPr marL="3651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Verify </a:t>
            </a:r>
            <a:r>
              <a:rPr lang="en-US" dirty="0"/>
              <a:t>No Further Confirmation </a:t>
            </a:r>
            <a:br>
              <a:rPr lang="en-US" dirty="0"/>
            </a:br>
            <a:r>
              <a:rPr lang="en-US" dirty="0" smtClean="0"/>
              <a:t>and No </a:t>
            </a:r>
            <a:r>
              <a:rPr lang="en-US" dirty="0"/>
              <a:t>Further Invoice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FB5B-5311-4E0C-AFB4-FA4E621620A4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9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643050"/>
            <a:ext cx="8248430" cy="5026310"/>
          </a:xfrm>
        </p:spPr>
        <p:txBody>
          <a:bodyPr/>
          <a:lstStyle/>
          <a:p>
            <a:r>
              <a:rPr lang="en-US" dirty="0" smtClean="0"/>
              <a:t>No Further Invoice</a:t>
            </a:r>
          </a:p>
          <a:p>
            <a:pPr marL="36512" indent="0">
              <a:buNone/>
            </a:pPr>
            <a:r>
              <a:rPr lang="en-US" dirty="0" smtClean="0"/>
              <a:t>	To </a:t>
            </a:r>
            <a:r>
              <a:rPr lang="en-US" dirty="0"/>
              <a:t>verify the No Further Invoice </a:t>
            </a:r>
            <a:r>
              <a:rPr lang="en-US" dirty="0" smtClean="0"/>
              <a:t>has reduced 	the </a:t>
            </a:r>
            <a:r>
              <a:rPr lang="en-US" dirty="0"/>
              <a:t>PO Encumbrance use the </a:t>
            </a:r>
            <a:r>
              <a:rPr lang="en-US" dirty="0" smtClean="0"/>
              <a:t> 	</a:t>
            </a:r>
            <a:r>
              <a:rPr lang="en-US" u="sng" dirty="0" smtClean="0"/>
              <a:t>Commitment &amp; Funds Display</a:t>
            </a:r>
            <a:r>
              <a:rPr lang="en-US" dirty="0" smtClean="0"/>
              <a:t> folder</a:t>
            </a:r>
            <a:r>
              <a:rPr lang="en-US" dirty="0"/>
              <a:t>. </a:t>
            </a:r>
          </a:p>
          <a:p>
            <a:pPr marL="36512" indent="0">
              <a:buNone/>
            </a:pPr>
            <a:endParaRPr lang="en-US" dirty="0" smtClean="0"/>
          </a:p>
          <a:p>
            <a:pPr marL="36512" indent="0">
              <a:buNone/>
            </a:pPr>
            <a:r>
              <a:rPr lang="en-US" dirty="0"/>
              <a:t>	</a:t>
            </a:r>
            <a:r>
              <a:rPr lang="en-US" dirty="0" smtClean="0"/>
              <a:t>This procedure will activate the ECC Final 	Invoice Indicator, which will unencumber	funds.</a:t>
            </a:r>
          </a:p>
          <a:p>
            <a:pPr marL="3651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Verify No Further Confirmation </a:t>
            </a:r>
            <a:br>
              <a:rPr lang="en-US" dirty="0"/>
            </a:br>
            <a:r>
              <a:rPr lang="en-US" dirty="0" smtClean="0"/>
              <a:t>and No </a:t>
            </a:r>
            <a:r>
              <a:rPr lang="en-US" dirty="0"/>
              <a:t>Further Invoice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FB5B-5311-4E0C-AFB4-FA4E621620A4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9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643050"/>
            <a:ext cx="8248430" cy="5026310"/>
          </a:xfrm>
        </p:spPr>
        <p:txBody>
          <a:bodyPr/>
          <a:lstStyle/>
          <a:p>
            <a:r>
              <a:rPr lang="en-US" dirty="0"/>
              <a:t>The “Lock Line Item” status is accessible in the PO under the </a:t>
            </a:r>
            <a:r>
              <a:rPr lang="en-US" b="1" dirty="0"/>
              <a:t>“General Data” </a:t>
            </a:r>
            <a:r>
              <a:rPr lang="en-US" dirty="0"/>
              <a:t>tab by clicking </a:t>
            </a:r>
            <a:r>
              <a:rPr lang="en-US" dirty="0" smtClean="0"/>
              <a:t>on the </a:t>
            </a:r>
            <a:r>
              <a:rPr lang="en-US" b="1" dirty="0"/>
              <a:t>“Items” </a:t>
            </a:r>
            <a:r>
              <a:rPr lang="en-US" dirty="0"/>
              <a:t>tab, then the </a:t>
            </a:r>
            <a:r>
              <a:rPr lang="en-US" b="1" dirty="0"/>
              <a:t>“Details” </a:t>
            </a:r>
            <a:r>
              <a:rPr lang="en-US" dirty="0"/>
              <a:t>button</a:t>
            </a:r>
            <a:r>
              <a:rPr lang="en-US" dirty="0" smtClean="0"/>
              <a:t>.</a:t>
            </a:r>
          </a:p>
          <a:p>
            <a:pPr marL="36512" indent="0">
              <a:buNone/>
            </a:pPr>
            <a:endParaRPr lang="en-US" dirty="0" smtClean="0"/>
          </a:p>
          <a:p>
            <a:pPr marL="36512" indent="0">
              <a:buNone/>
            </a:pPr>
            <a:endParaRPr lang="en-US" dirty="0"/>
          </a:p>
          <a:p>
            <a:pPr marL="36512" indent="0">
              <a:buNone/>
            </a:pPr>
            <a:endParaRPr lang="en-US" dirty="0" smtClean="0"/>
          </a:p>
          <a:p>
            <a:pPr marL="36512" indent="0">
              <a:buNone/>
            </a:pPr>
            <a:endParaRPr lang="en-US" dirty="0" smtClean="0"/>
          </a:p>
          <a:p>
            <a:r>
              <a:rPr lang="en-US" dirty="0"/>
              <a:t>When a PO line item has been locked users will see the following warning message</a:t>
            </a:r>
            <a:r>
              <a:rPr lang="en-US" dirty="0" smtClean="0"/>
              <a:t>:</a:t>
            </a:r>
          </a:p>
          <a:p>
            <a:pPr marL="36512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36512" indent="0">
              <a:buNone/>
            </a:pPr>
            <a:endParaRPr lang="en-US" dirty="0"/>
          </a:p>
          <a:p>
            <a:pPr marL="36512" indent="0">
              <a:buNone/>
            </a:pPr>
            <a:endParaRPr lang="en-US" dirty="0"/>
          </a:p>
          <a:p>
            <a:pPr marL="36512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a PO Line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FB5B-5311-4E0C-AFB4-FA4E621620A4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192" y="6021288"/>
            <a:ext cx="511256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3212976"/>
            <a:ext cx="29718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23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643050"/>
            <a:ext cx="8248430" cy="5026310"/>
          </a:xfrm>
        </p:spPr>
        <p:txBody>
          <a:bodyPr/>
          <a:lstStyle/>
          <a:p>
            <a:pPr marL="36512" indent="0">
              <a:buNone/>
            </a:pPr>
            <a:endParaRPr lang="en-US" dirty="0" smtClean="0"/>
          </a:p>
          <a:p>
            <a:pPr marL="3651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a PO Line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FB5B-5311-4E0C-AFB4-FA4E621620A4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4784"/>
            <a:ext cx="8365487" cy="493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20072" y="6201308"/>
            <a:ext cx="79208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643050"/>
            <a:ext cx="8248430" cy="5026310"/>
          </a:xfrm>
        </p:spPr>
        <p:txBody>
          <a:bodyPr/>
          <a:lstStyle/>
          <a:p>
            <a:r>
              <a:rPr lang="en-US" dirty="0" smtClean="0"/>
              <a:t>Only </a:t>
            </a:r>
            <a:r>
              <a:rPr lang="en-US" dirty="0"/>
              <a:t>when a buyer checks the “Lock Line Item” </a:t>
            </a:r>
            <a:r>
              <a:rPr lang="en-US" dirty="0" smtClean="0"/>
              <a:t>checkbox will </a:t>
            </a:r>
            <a:r>
              <a:rPr lang="en-US" dirty="0"/>
              <a:t>the system prevent no further </a:t>
            </a:r>
            <a:r>
              <a:rPr lang="en-US" dirty="0" smtClean="0"/>
              <a:t>goods receipts </a:t>
            </a:r>
            <a:r>
              <a:rPr lang="en-US" dirty="0"/>
              <a:t>and no further invoice payments in </a:t>
            </a:r>
            <a:r>
              <a:rPr lang="en-US" dirty="0" smtClean="0"/>
              <a:t>ECC </a:t>
            </a:r>
            <a:r>
              <a:rPr lang="en-US" dirty="0"/>
              <a:t>on the line </a:t>
            </a:r>
            <a:r>
              <a:rPr lang="en-US" dirty="0" smtClean="0"/>
              <a:t>item selected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lock will allow changes to be made to the PO in SRM, </a:t>
            </a:r>
            <a:r>
              <a:rPr lang="en-US" u="sng" dirty="0"/>
              <a:t>but these changes will </a:t>
            </a:r>
            <a:r>
              <a:rPr lang="en-US" u="sng" dirty="0" smtClean="0"/>
              <a:t>not transfer </a:t>
            </a:r>
            <a:r>
              <a:rPr lang="en-US" u="sng" dirty="0"/>
              <a:t>to ECC until the “Lock Line Item” has been </a:t>
            </a:r>
            <a:r>
              <a:rPr lang="en-US" u="sng" dirty="0" smtClean="0"/>
              <a:t>unselected.</a:t>
            </a:r>
          </a:p>
          <a:p>
            <a:pPr marL="36512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 a PO Line Item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FB5B-5311-4E0C-AFB4-FA4E621620A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9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Manage No Further </a:t>
            </a:r>
            <a:r>
              <a:rPr lang="en-US" dirty="0" smtClean="0"/>
              <a:t>Confirmation,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 Further </a:t>
            </a:r>
            <a:r>
              <a:rPr lang="en-US" dirty="0" smtClean="0"/>
              <a:t>Invoice and Lock</a:t>
            </a:r>
          </a:p>
        </p:txBody>
      </p:sp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8D68E-1170-4376-8FBF-697C61D14981}" type="slidenum">
              <a:rPr lang="en-US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1556792"/>
            <a:ext cx="80648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303480"/>
                </a:solidFill>
              </a:rPr>
              <a:t>The </a:t>
            </a:r>
            <a:r>
              <a:rPr lang="en-US" sz="2400" b="1" dirty="0">
                <a:solidFill>
                  <a:srgbClr val="303480"/>
                </a:solidFill>
              </a:rPr>
              <a:t>following Business Process Procedures detailing the changes </a:t>
            </a:r>
            <a:r>
              <a:rPr lang="en-US" sz="2400" b="1" dirty="0" smtClean="0">
                <a:solidFill>
                  <a:srgbClr val="303480"/>
                </a:solidFill>
              </a:rPr>
              <a:t>were made available </a:t>
            </a:r>
            <a:r>
              <a:rPr lang="en-US" sz="2400" b="1" dirty="0">
                <a:solidFill>
                  <a:srgbClr val="303480"/>
                </a:solidFill>
              </a:rPr>
              <a:t>on August</a:t>
            </a:r>
          </a:p>
          <a:p>
            <a:r>
              <a:rPr lang="en-US" sz="2400" b="1" dirty="0">
                <a:solidFill>
                  <a:srgbClr val="303480"/>
                </a:solidFill>
              </a:rPr>
              <a:t>29, 2014 on the SCEIS uPerform site at </a:t>
            </a:r>
            <a:r>
              <a:rPr lang="en-US" sz="2400" b="1" u="sng" dirty="0">
                <a:solidFill>
                  <a:srgbClr val="303480"/>
                </a:solidFill>
              </a:rPr>
              <a:t>http://uperform.sc.gov/gm/folder-1.11.3882 </a:t>
            </a:r>
            <a:r>
              <a:rPr lang="en-US" sz="2400" b="1" dirty="0" smtClean="0">
                <a:solidFill>
                  <a:srgbClr val="303480"/>
                </a:solidFill>
              </a:rPr>
              <a:t>:</a:t>
            </a:r>
          </a:p>
          <a:p>
            <a:endParaRPr lang="en-US" sz="2400" b="1" dirty="0">
              <a:solidFill>
                <a:srgbClr val="303480"/>
              </a:solidFill>
            </a:endParaRPr>
          </a:p>
          <a:p>
            <a:r>
              <a:rPr lang="en-US" b="1" dirty="0" smtClean="0">
                <a:solidFill>
                  <a:srgbClr val="303480"/>
                </a:solidFill>
              </a:rPr>
              <a:t>	</a:t>
            </a:r>
            <a:r>
              <a:rPr lang="en-US" sz="2400" b="1" dirty="0" smtClean="0">
                <a:solidFill>
                  <a:srgbClr val="303480"/>
                </a:solidFill>
              </a:rPr>
              <a:t>SRM </a:t>
            </a:r>
            <a:r>
              <a:rPr lang="en-US" sz="2400" b="1" dirty="0">
                <a:solidFill>
                  <a:srgbClr val="303480"/>
                </a:solidFill>
              </a:rPr>
              <a:t>PUR Line Item Lock on Purchase Order</a:t>
            </a:r>
          </a:p>
          <a:p>
            <a:r>
              <a:rPr lang="en-US" sz="2400" b="1" dirty="0" smtClean="0">
                <a:solidFill>
                  <a:srgbClr val="303480"/>
                </a:solidFill>
              </a:rPr>
              <a:t>	SRM </a:t>
            </a:r>
            <a:r>
              <a:rPr lang="en-US" sz="2400" b="1" dirty="0">
                <a:solidFill>
                  <a:srgbClr val="303480"/>
                </a:solidFill>
              </a:rPr>
              <a:t>PUR No Further Invoice on Purchase </a:t>
            </a:r>
            <a:r>
              <a:rPr lang="en-US" sz="2400" b="1" dirty="0" smtClean="0">
                <a:solidFill>
                  <a:srgbClr val="303480"/>
                </a:solidFill>
              </a:rPr>
              <a:t>			Order</a:t>
            </a:r>
            <a:endParaRPr lang="en-US" sz="2400" b="1" dirty="0">
              <a:solidFill>
                <a:srgbClr val="303480"/>
              </a:solidFill>
            </a:endParaRPr>
          </a:p>
          <a:p>
            <a:r>
              <a:rPr lang="en-US" sz="2400" b="1" dirty="0" smtClean="0">
                <a:solidFill>
                  <a:srgbClr val="303480"/>
                </a:solidFill>
              </a:rPr>
              <a:t>	SRM </a:t>
            </a:r>
            <a:r>
              <a:rPr lang="en-US" sz="2400" b="1" dirty="0">
                <a:solidFill>
                  <a:srgbClr val="303480"/>
                </a:solidFill>
              </a:rPr>
              <a:t>PUR </a:t>
            </a:r>
            <a:r>
              <a:rPr lang="en-US" sz="2400" b="1" dirty="0" smtClean="0">
                <a:solidFill>
                  <a:srgbClr val="303480"/>
                </a:solidFill>
              </a:rPr>
              <a:t>Display Locked </a:t>
            </a:r>
            <a:r>
              <a:rPr lang="en-US" sz="2400" b="1" dirty="0">
                <a:solidFill>
                  <a:srgbClr val="303480"/>
                </a:solidFill>
              </a:rPr>
              <a:t>Purchase Order </a:t>
            </a:r>
            <a:endParaRPr lang="en-US" sz="2400" b="1" dirty="0" smtClean="0">
              <a:solidFill>
                <a:srgbClr val="303480"/>
              </a:solidFill>
            </a:endParaRPr>
          </a:p>
          <a:p>
            <a:r>
              <a:rPr lang="en-US" sz="2400" b="1" dirty="0">
                <a:solidFill>
                  <a:srgbClr val="303480"/>
                </a:solidFill>
              </a:rPr>
              <a:t>	</a:t>
            </a:r>
            <a:r>
              <a:rPr lang="en-US" sz="2400" b="1" dirty="0" smtClean="0">
                <a:solidFill>
                  <a:srgbClr val="303480"/>
                </a:solidFill>
              </a:rPr>
              <a:t>	Line Item</a:t>
            </a:r>
          </a:p>
          <a:p>
            <a:endParaRPr lang="en-US" sz="2400" b="1" dirty="0">
              <a:solidFill>
                <a:srgbClr val="303480"/>
              </a:solidFill>
            </a:endParaRPr>
          </a:p>
          <a:p>
            <a:endParaRPr lang="en-US" sz="2400" b="1" dirty="0" smtClean="0">
              <a:solidFill>
                <a:srgbClr val="303480"/>
              </a:solidFill>
            </a:endParaRPr>
          </a:p>
          <a:p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69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84784"/>
            <a:ext cx="8248430" cy="4968552"/>
          </a:xfrm>
        </p:spPr>
        <p:txBody>
          <a:bodyPr/>
          <a:lstStyle/>
          <a:p>
            <a:r>
              <a:rPr lang="en-US" sz="2600" dirty="0"/>
              <a:t>Prior to this modification, if a user selected either “No Further Confirmation” or “No </a:t>
            </a:r>
            <a:r>
              <a:rPr lang="en-US" sz="2600" dirty="0" smtClean="0"/>
              <a:t>Further Invoice</a:t>
            </a:r>
            <a:r>
              <a:rPr lang="en-US" sz="2600" dirty="0"/>
              <a:t>” to a line item of a </a:t>
            </a:r>
            <a:r>
              <a:rPr lang="en-US" sz="2600" dirty="0" smtClean="0"/>
              <a:t>PO, </a:t>
            </a:r>
            <a:r>
              <a:rPr lang="en-US" sz="2600" dirty="0"/>
              <a:t>the system placed a </a:t>
            </a:r>
            <a:r>
              <a:rPr lang="en-US" sz="2600" dirty="0" smtClean="0"/>
              <a:t>“Lock</a:t>
            </a:r>
            <a:r>
              <a:rPr lang="en-US" sz="2600" dirty="0"/>
              <a:t>” icon on the ECC PO line item. </a:t>
            </a:r>
            <a:endParaRPr lang="en-US" sz="2600" dirty="0" smtClean="0"/>
          </a:p>
          <a:p>
            <a:r>
              <a:rPr lang="en-US" sz="2600" dirty="0" smtClean="0"/>
              <a:t>This action </a:t>
            </a:r>
            <a:r>
              <a:rPr lang="en-US" sz="2600" dirty="0"/>
              <a:t>may have been premature if the invoice had not yet been keyed. This premature </a:t>
            </a:r>
            <a:r>
              <a:rPr lang="en-US" sz="2600" dirty="0" smtClean="0"/>
              <a:t>action could </a:t>
            </a:r>
            <a:r>
              <a:rPr lang="en-US" sz="2600" dirty="0"/>
              <a:t>then cause the Accounts Payable staff to contact the buyer to have the PO line item “unlocked</a:t>
            </a:r>
            <a:r>
              <a:rPr lang="en-US" sz="2600" dirty="0" smtClean="0"/>
              <a:t>.” </a:t>
            </a:r>
          </a:p>
          <a:p>
            <a:r>
              <a:rPr lang="en-US" sz="2600" dirty="0" smtClean="0"/>
              <a:t>This </a:t>
            </a:r>
            <a:r>
              <a:rPr lang="en-US" sz="2600" dirty="0"/>
              <a:t>modification will make the system more efficient and eliminate the need for </a:t>
            </a:r>
            <a:r>
              <a:rPr lang="en-US" sz="2600" dirty="0" smtClean="0"/>
              <a:t>the buyer </a:t>
            </a:r>
            <a:r>
              <a:rPr lang="en-US" sz="2600" dirty="0"/>
              <a:t>to unlock the line </a:t>
            </a:r>
            <a:r>
              <a:rPr lang="en-US" sz="2600" dirty="0" smtClean="0"/>
              <a:t>item.</a:t>
            </a:r>
            <a:endParaRPr lang="en-US" sz="2600" u="sng" dirty="0" smtClean="0"/>
          </a:p>
          <a:p>
            <a:pPr marL="36512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 No Further </a:t>
            </a:r>
            <a:r>
              <a:rPr lang="en-US" dirty="0" smtClean="0"/>
              <a:t>Confirmation,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No Further Invoice and Lock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FB5B-5311-4E0C-AFB4-FA4E621620A4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412776"/>
            <a:ext cx="8624888" cy="4608511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You should now be able to edit a PO with the following: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Manage No Further Confirmation, No Further Invoice and Lock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Use the </a:t>
            </a:r>
            <a:r>
              <a:rPr lang="en-US" u="sng" dirty="0" smtClean="0"/>
              <a:t>ME23N</a:t>
            </a:r>
            <a:r>
              <a:rPr lang="en-US" dirty="0" smtClean="0"/>
              <a:t> folder to verify that the transaction produced the desired results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Use </a:t>
            </a:r>
            <a:r>
              <a:rPr lang="en-US" u="sng" dirty="0" smtClean="0"/>
              <a:t>Commitment &amp; Funds Display</a:t>
            </a:r>
            <a:r>
              <a:rPr lang="en-US" dirty="0" smtClean="0"/>
              <a:t> folder to review encumbrance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Determine if a line or lines in a PO have been marked No Further Confirmation, No Further Invoice and/or Locked</a:t>
            </a:r>
            <a:endParaRPr lang="en-US" dirty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9 Summary 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BE4DC-CFB2-40B5-89B9-76617B3362FA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3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0" y="3068960"/>
            <a:ext cx="7358063" cy="14287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dirty="0" smtClean="0"/>
              <a:t>Lesson  10: Create a Standard Purchase Order with Retention</a:t>
            </a:r>
          </a:p>
        </p:txBody>
      </p:sp>
    </p:spTree>
    <p:extLst>
      <p:ext uri="{BB962C8B-B14F-4D97-AF65-F5344CB8AC3E}">
        <p14:creationId xmlns:p14="http://schemas.microsoft.com/office/powerpoint/2010/main" val="384679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593850"/>
            <a:ext cx="8624888" cy="4859338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dirty="0" smtClean="0"/>
              <a:t>Upon completion of this lesson, you should be able to: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dirty="0" smtClean="0"/>
              <a:t>Understand and create Retention at the Header Level.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dirty="0" smtClean="0"/>
              <a:t>Understand and create Retention at the Line Item Level.</a:t>
            </a: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Lesson 10 </a:t>
            </a:r>
            <a:r>
              <a:rPr lang="en-US" dirty="0" smtClean="0"/>
              <a:t>Learning Objectives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C2AF91-E388-4442-B6A7-113CD68CD04E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8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 Sourcing to Create a </a:t>
            </a:r>
            <a:br>
              <a:rPr lang="en-US" dirty="0" smtClean="0"/>
            </a:br>
            <a:r>
              <a:rPr lang="en-US" dirty="0" smtClean="0"/>
              <a:t>Blanket Agreement</a:t>
            </a:r>
          </a:p>
        </p:txBody>
      </p:sp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8D68E-1170-4376-8FBF-697C61D14981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45955" y="1628800"/>
            <a:ext cx="8158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r>
              <a:rPr lang="en-US" sz="2800" b="1" dirty="0">
                <a:solidFill>
                  <a:srgbClr val="303480"/>
                </a:solidFill>
              </a:rPr>
              <a:t>uPerform Business Process </a:t>
            </a:r>
            <a:r>
              <a:rPr lang="en-US" sz="2800" b="1" dirty="0" smtClean="0">
                <a:solidFill>
                  <a:srgbClr val="303480"/>
                </a:solidFill>
              </a:rPr>
              <a:t>Procedure </a:t>
            </a:r>
            <a:r>
              <a:rPr lang="en-US" sz="2800" b="1" dirty="0">
                <a:solidFill>
                  <a:srgbClr val="303480"/>
                </a:solidFill>
              </a:rPr>
              <a:t>(</a:t>
            </a:r>
            <a:r>
              <a:rPr lang="en-US" sz="2800" b="1" dirty="0" smtClean="0">
                <a:solidFill>
                  <a:srgbClr val="303480"/>
                </a:solidFill>
              </a:rPr>
              <a:t>BPP) </a:t>
            </a:r>
            <a:r>
              <a:rPr lang="en-US" sz="2800" b="1" dirty="0">
                <a:solidFill>
                  <a:srgbClr val="303480"/>
                </a:solidFill>
              </a:rPr>
              <a:t>related to this function </a:t>
            </a:r>
            <a:r>
              <a:rPr lang="en-US" sz="2800" b="1" dirty="0" smtClean="0">
                <a:solidFill>
                  <a:srgbClr val="303480"/>
                </a:solidFill>
              </a:rPr>
              <a:t>is available at</a:t>
            </a:r>
            <a:r>
              <a:rPr lang="en-US" sz="2800" b="1" u="sng" dirty="0">
                <a:solidFill>
                  <a:srgbClr val="303480"/>
                </a:solidFill>
              </a:rPr>
              <a:t> http://uperform.sc.gov/gm/folder-1.11.3882</a:t>
            </a:r>
            <a:r>
              <a:rPr lang="en-US" sz="2800" b="1" dirty="0" smtClean="0">
                <a:solidFill>
                  <a:srgbClr val="303480"/>
                </a:solidFill>
              </a:rPr>
              <a:t>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	</a:t>
            </a:r>
            <a:endParaRPr lang="en-US" dirty="0" smtClean="0">
              <a:solidFill>
                <a:srgbClr val="303480"/>
              </a:solidFill>
            </a:endParaRPr>
          </a:p>
          <a:p>
            <a:pPr algn="ctr"/>
            <a:r>
              <a:rPr lang="en-US" b="1" dirty="0" smtClean="0">
                <a:solidFill>
                  <a:srgbClr val="303480"/>
                </a:solidFill>
              </a:rPr>
              <a:t>SRM </a:t>
            </a:r>
            <a:r>
              <a:rPr lang="en-US" b="1" dirty="0">
                <a:solidFill>
                  <a:srgbClr val="303480"/>
                </a:solidFill>
              </a:rPr>
              <a:t>PUR </a:t>
            </a:r>
            <a:r>
              <a:rPr lang="en-US" b="1" dirty="0" smtClean="0">
                <a:solidFill>
                  <a:srgbClr val="303480"/>
                </a:solidFill>
              </a:rPr>
              <a:t>Create a Blanket Agreement</a:t>
            </a:r>
          </a:p>
          <a:p>
            <a:endParaRPr lang="en-US" b="1" dirty="0">
              <a:solidFill>
                <a:srgbClr val="303480"/>
              </a:solidFill>
            </a:endParaRPr>
          </a:p>
          <a:p>
            <a:r>
              <a:rPr lang="en-US" sz="2800" b="1" dirty="0" smtClean="0">
                <a:solidFill>
                  <a:srgbClr val="303480"/>
                </a:solidFill>
              </a:rPr>
              <a:t>Exercise 2: Create a Blanket Agreement</a:t>
            </a:r>
          </a:p>
          <a:p>
            <a:endParaRPr lang="en-US" sz="2800" b="1" dirty="0" smtClean="0">
              <a:solidFill>
                <a:srgbClr val="303480"/>
              </a:solidFill>
            </a:endParaRPr>
          </a:p>
          <a:p>
            <a:r>
              <a:rPr lang="en-US" b="1" dirty="0" smtClean="0">
                <a:solidFill>
                  <a:srgbClr val="303480"/>
                </a:solidFill>
              </a:rPr>
              <a:t>Helpful Hint: When in Doc Builder, the answer to the Dialog questions are “Yes,” “Yes” to create the “BLANKET PURCHASE AGREEMENT” clauses.</a:t>
            </a:r>
            <a:endParaRPr lang="en-US" dirty="0" smtClean="0">
              <a:solidFill>
                <a:srgbClr val="3034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44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Demo</a:t>
            </a:r>
          </a:p>
        </p:txBody>
      </p:sp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8D68E-1170-4376-8FBF-697C61D14981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9553" y="1772816"/>
            <a:ext cx="806489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03480"/>
                </a:solidFill>
              </a:rPr>
              <a:t>uPerform Business Process Procedures (BPPs) related to this function are available </a:t>
            </a:r>
            <a:r>
              <a:rPr lang="en-US" sz="2800" b="1" dirty="0" smtClean="0">
                <a:solidFill>
                  <a:srgbClr val="303480"/>
                </a:solidFill>
              </a:rPr>
              <a:t>at</a:t>
            </a:r>
            <a:r>
              <a:rPr lang="en-US" sz="2800" b="1" u="sng" dirty="0">
                <a:solidFill>
                  <a:srgbClr val="303480"/>
                </a:solidFill>
              </a:rPr>
              <a:t> http://uperform.sc.gov/gm/folder-1.11.3882</a:t>
            </a:r>
            <a:r>
              <a:rPr lang="en-US" sz="2800" b="1" dirty="0" smtClean="0">
                <a:solidFill>
                  <a:srgbClr val="303480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rgbClr val="303480"/>
                </a:solidFill>
              </a:rPr>
              <a:t>	</a:t>
            </a:r>
          </a:p>
          <a:p>
            <a:r>
              <a:rPr lang="en-US" dirty="0" smtClean="0">
                <a:solidFill>
                  <a:srgbClr val="303480"/>
                </a:solidFill>
              </a:rPr>
              <a:t>	</a:t>
            </a:r>
            <a:r>
              <a:rPr lang="en-US" b="1" dirty="0" smtClean="0">
                <a:solidFill>
                  <a:srgbClr val="303480"/>
                </a:solidFill>
              </a:rPr>
              <a:t>SRM PUR Create Purchase Order with Retention  			at Header Level</a:t>
            </a:r>
          </a:p>
          <a:p>
            <a:r>
              <a:rPr lang="en-US" b="1" dirty="0" smtClean="0">
                <a:solidFill>
                  <a:srgbClr val="303480"/>
                </a:solidFill>
              </a:rPr>
              <a:t>	SRM PUR Create Purchase Order with Retention </a:t>
            </a:r>
          </a:p>
          <a:p>
            <a:r>
              <a:rPr lang="en-US" b="1" dirty="0">
                <a:solidFill>
                  <a:srgbClr val="303480"/>
                </a:solidFill>
              </a:rPr>
              <a:t>	</a:t>
            </a:r>
            <a:r>
              <a:rPr lang="en-US" b="1" dirty="0" smtClean="0">
                <a:solidFill>
                  <a:srgbClr val="303480"/>
                </a:solidFill>
              </a:rPr>
              <a:t>	at Item 	Level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52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593850"/>
            <a:ext cx="8624888" cy="4859338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dirty="0" smtClean="0"/>
              <a:t>You should now be able to:</a:t>
            </a:r>
          </a:p>
          <a:p>
            <a:pPr lvl="1" eaLnBrk="1" hangingPunct="1">
              <a:defRPr/>
            </a:pPr>
            <a:r>
              <a:rPr lang="en-US" dirty="0" smtClean="0"/>
              <a:t>Create a PO </a:t>
            </a:r>
            <a:r>
              <a:rPr lang="en-US" dirty="0"/>
              <a:t>w</a:t>
            </a:r>
            <a:r>
              <a:rPr lang="en-US" dirty="0" smtClean="0"/>
              <a:t>ith Retention at the Header Level.</a:t>
            </a:r>
          </a:p>
          <a:p>
            <a:pPr lvl="1" eaLnBrk="1" hangingPunct="1">
              <a:defRPr/>
            </a:pPr>
            <a:r>
              <a:rPr lang="en-US" dirty="0" smtClean="0"/>
              <a:t>Create a PO </a:t>
            </a:r>
            <a:r>
              <a:rPr lang="en-US" dirty="0"/>
              <a:t>w</a:t>
            </a:r>
            <a:r>
              <a:rPr lang="en-US" dirty="0" smtClean="0"/>
              <a:t>ith </a:t>
            </a:r>
            <a:r>
              <a:rPr lang="en-US" dirty="0"/>
              <a:t>R</a:t>
            </a:r>
            <a:r>
              <a:rPr lang="en-US" dirty="0" smtClean="0"/>
              <a:t>etention at the Line Item Level.</a:t>
            </a: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10 Summary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C2AF91-E388-4442-B6A7-113CD68CD04E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0" y="3068960"/>
            <a:ext cx="7358063" cy="14287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dirty="0" smtClean="0"/>
              <a:t>Lesson  11: Create an Inventory Purchase Order</a:t>
            </a:r>
          </a:p>
        </p:txBody>
      </p:sp>
    </p:spTree>
    <p:extLst>
      <p:ext uri="{BB962C8B-B14F-4D97-AF65-F5344CB8AC3E}">
        <p14:creationId xmlns:p14="http://schemas.microsoft.com/office/powerpoint/2010/main" val="247534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593850"/>
            <a:ext cx="8624888" cy="4859338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dirty="0" smtClean="0"/>
              <a:t>Upon completion of this lesson, you should understand: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dirty="0" smtClean="0"/>
              <a:t>The process flow of an Inventory Purchase Requisition to an Inventory PO.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dirty="0" smtClean="0"/>
              <a:t>How to display PO tracking.</a:t>
            </a:r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11 Learning Objectives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C2AF91-E388-4442-B6A7-113CD68CD04E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02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0034" y="1412776"/>
            <a:ext cx="8001000" cy="4495800"/>
          </a:xfrm>
        </p:spPr>
        <p:txBody>
          <a:bodyPr/>
          <a:lstStyle/>
          <a:p>
            <a:r>
              <a:rPr lang="en-US" dirty="0" smtClean="0"/>
              <a:t>No </a:t>
            </a:r>
            <a:r>
              <a:rPr lang="en-US" dirty="0"/>
              <a:t>change </a:t>
            </a:r>
            <a:r>
              <a:rPr lang="en-US" dirty="0" smtClean="0"/>
              <a:t>for the </a:t>
            </a:r>
            <a:r>
              <a:rPr lang="en-US" dirty="0"/>
              <a:t>Inventory </a:t>
            </a:r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The Material Requirements Planning Controller (MRP Controller) </a:t>
            </a:r>
            <a:r>
              <a:rPr lang="en-US" dirty="0"/>
              <a:t>will initiate the </a:t>
            </a:r>
            <a:r>
              <a:rPr lang="en-US" dirty="0" smtClean="0"/>
              <a:t>Purchase Requisition (PR) </a:t>
            </a:r>
            <a:r>
              <a:rPr lang="en-US" dirty="0"/>
              <a:t>and the system converts the PR into a </a:t>
            </a:r>
            <a:r>
              <a:rPr lang="en-US" dirty="0" smtClean="0"/>
              <a:t>Shopping Cart. </a:t>
            </a:r>
          </a:p>
          <a:p>
            <a:pPr lvl="1"/>
            <a:endParaRPr lang="en-US" sz="1050" dirty="0" smtClean="0"/>
          </a:p>
          <a:p>
            <a:pPr marL="419100" lvl="1" indent="-382588">
              <a:buClr>
                <a:schemeClr val="accent1"/>
              </a:buClr>
              <a:buSzPct val="100000"/>
              <a:buBlip>
                <a:blip r:embed="rId3"/>
              </a:buBlip>
            </a:pPr>
            <a:r>
              <a:rPr lang="en-US" sz="2800" dirty="0"/>
              <a:t>No change </a:t>
            </a:r>
            <a:r>
              <a:rPr lang="en-US" sz="2800" dirty="0" smtClean="0"/>
              <a:t>for </a:t>
            </a:r>
            <a:r>
              <a:rPr lang="en-US" sz="2800" dirty="0"/>
              <a:t>the Buyer  </a:t>
            </a:r>
          </a:p>
          <a:p>
            <a:pPr lvl="1"/>
            <a:r>
              <a:rPr lang="en-US" dirty="0"/>
              <a:t>Once a </a:t>
            </a:r>
            <a:r>
              <a:rPr lang="en-US" dirty="0" smtClean="0"/>
              <a:t>Shopping Cart </a:t>
            </a:r>
            <a:r>
              <a:rPr lang="en-US" dirty="0"/>
              <a:t>is in SRM you will follow the process to Find/Display a </a:t>
            </a:r>
            <a:r>
              <a:rPr lang="en-US" dirty="0" smtClean="0"/>
              <a:t>Shopping Cart </a:t>
            </a:r>
            <a:r>
              <a:rPr lang="en-US" dirty="0"/>
              <a:t>and Create a Purchase Order. The Transaction Type will still be Inventory PO, ZINV.</a:t>
            </a:r>
          </a:p>
          <a:p>
            <a:pPr marL="3651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Replenishment of Inventory –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Process </a:t>
            </a:r>
            <a:r>
              <a:rPr lang="en-US" altLang="en-US" dirty="0"/>
              <a:t>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64FB5B-5311-4E0C-AFB4-FA4E621620A4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72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764704"/>
            <a:ext cx="8229600" cy="432048"/>
          </a:xfrm>
        </p:spPr>
        <p:txBody>
          <a:bodyPr/>
          <a:lstStyle/>
          <a:p>
            <a:pPr eaLnBrk="1" hangingPunct="1"/>
            <a:r>
              <a:rPr lang="en-US" dirty="0" smtClean="0"/>
              <a:t>PO Tracking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1488540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03480"/>
                </a:solidFill>
              </a:rPr>
              <a:t>In the Tracking tab, you can see that the “Back-End Document Number” column reflects the Purchase Requisition number created in ECC (10021806), which is then converted into a Shopping Cart Number, 2000487461.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16416" y="6381328"/>
            <a:ext cx="762000" cy="365125"/>
          </a:xfrm>
        </p:spPr>
        <p:txBody>
          <a:bodyPr/>
          <a:lstStyle/>
          <a:p>
            <a:pPr>
              <a:defRPr/>
            </a:pPr>
            <a:fld id="{1E38D68E-1170-4376-8FBF-697C61D14981}" type="slidenum">
              <a:rPr lang="en-US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" t="-392" r="-187" b="42790"/>
          <a:stretch/>
        </p:blipFill>
        <p:spPr bwMode="auto">
          <a:xfrm>
            <a:off x="323528" y="2852936"/>
            <a:ext cx="8676964" cy="28183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4262106"/>
            <a:ext cx="1512168" cy="3190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81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593850"/>
            <a:ext cx="8624888" cy="4859338"/>
          </a:xfrm>
        </p:spPr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n-US" dirty="0" smtClean="0"/>
              <a:t>You should now understand: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dirty="0"/>
              <a:t>The process flow of an Inventory Purchase Requisition to an Inventory PO.</a:t>
            </a:r>
          </a:p>
          <a:p>
            <a:pPr lvl="1" eaLnBrk="1" hangingPunct="1">
              <a:spcAft>
                <a:spcPts val="600"/>
              </a:spcAft>
              <a:defRPr/>
            </a:pPr>
            <a:r>
              <a:rPr lang="en-US" dirty="0"/>
              <a:t>How to display PO tracking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77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11 Summary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C2AF91-E388-4442-B6A7-113CD68CD04E}" type="slidenum">
              <a:rPr lang="en-US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0" y="3068960"/>
            <a:ext cx="7358063" cy="14287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dirty="0" smtClean="0"/>
              <a:t>COURSE SUMMARY</a:t>
            </a:r>
          </a:p>
        </p:txBody>
      </p:sp>
    </p:spTree>
    <p:extLst>
      <p:ext uri="{BB962C8B-B14F-4D97-AF65-F5344CB8AC3E}">
        <p14:creationId xmlns:p14="http://schemas.microsoft.com/office/powerpoint/2010/main" val="330157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8"/>
          <p:cNvSpPr>
            <a:spLocks noGrp="1" noChangeArrowheads="1"/>
          </p:cNvSpPr>
          <p:nvPr>
            <p:ph idx="1"/>
          </p:nvPr>
        </p:nvSpPr>
        <p:spPr>
          <a:xfrm>
            <a:off x="266700" y="1506538"/>
            <a:ext cx="8626475" cy="4875212"/>
          </a:xfrm>
        </p:spPr>
        <p:txBody>
          <a:bodyPr/>
          <a:lstStyle/>
          <a:p>
            <a:pPr marL="533400" indent="-533400" eaLnBrk="1" hangingPunct="1">
              <a:spcAft>
                <a:spcPts val="1200"/>
              </a:spcAft>
              <a:defRPr/>
            </a:pPr>
            <a:r>
              <a:rPr lang="en-US" dirty="0" smtClean="0"/>
              <a:t>You should now be able to: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Navigate </a:t>
            </a:r>
            <a:r>
              <a:rPr lang="en-US" dirty="0"/>
              <a:t>in Supplier Relationship Management (SRM) 7.2 and understand key terms and concepts.</a:t>
            </a:r>
            <a:endParaRPr lang="en-US" dirty="0" smtClean="0"/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Understand the SCEIS SRM 7.2 purchasing process.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Understand Transaction Types </a:t>
            </a:r>
            <a:r>
              <a:rPr lang="en-US" dirty="0"/>
              <a:t>and Document Numbers in </a:t>
            </a:r>
            <a:r>
              <a:rPr lang="en-US" dirty="0" smtClean="0"/>
              <a:t>SRM.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Redistribute Workload.</a:t>
            </a:r>
          </a:p>
          <a:p>
            <a:pPr lvl="1" eaLnBrk="1" hangingPunct="1">
              <a:spcAft>
                <a:spcPts val="1200"/>
              </a:spcAft>
            </a:pPr>
            <a:r>
              <a:rPr lang="en-US" dirty="0" smtClean="0"/>
              <a:t>Create various Purchase Order Transaction Types with the appropriate clauses.</a:t>
            </a:r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Summary</a:t>
            </a:r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5C25A-5B8C-41FE-A700-9DBADDDC44D6}" type="slidenum">
              <a:rPr lang="en-US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8"/>
          <p:cNvSpPr>
            <a:spLocks noGrp="1" noChangeArrowheads="1"/>
          </p:cNvSpPr>
          <p:nvPr>
            <p:ph idx="1"/>
          </p:nvPr>
        </p:nvSpPr>
        <p:spPr>
          <a:xfrm>
            <a:off x="266700" y="1506538"/>
            <a:ext cx="8626475" cy="4875212"/>
          </a:xfrm>
        </p:spPr>
        <p:txBody>
          <a:bodyPr/>
          <a:lstStyle/>
          <a:p>
            <a:pPr marL="533400" indent="-533400" eaLnBrk="1" hangingPunct="1">
              <a:spcAft>
                <a:spcPts val="1200"/>
              </a:spcAft>
              <a:defRPr/>
            </a:pPr>
            <a:r>
              <a:rPr lang="en-US" dirty="0" smtClean="0"/>
              <a:t>You should now be able to:</a:t>
            </a:r>
          </a:p>
          <a:p>
            <a:pPr marL="836613" lvl="1" indent="-533400" eaLnBrk="1" hangingPunct="1">
              <a:spcAft>
                <a:spcPts val="1200"/>
              </a:spcAft>
              <a:defRPr/>
            </a:pPr>
            <a:r>
              <a:rPr lang="en-US" dirty="0" smtClean="0"/>
              <a:t>Make Additions </a:t>
            </a:r>
            <a:r>
              <a:rPr lang="en-US" dirty="0"/>
              <a:t>to </a:t>
            </a:r>
            <a:r>
              <a:rPr lang="en-US" dirty="0" smtClean="0"/>
              <a:t>and edit a Purchase Order.</a:t>
            </a:r>
          </a:p>
          <a:p>
            <a:pPr marL="836613" lvl="1" indent="-533400" eaLnBrk="1" hangingPunct="1">
              <a:spcAft>
                <a:spcPts val="1200"/>
              </a:spcAft>
              <a:defRPr/>
            </a:pPr>
            <a:r>
              <a:rPr lang="en-US" dirty="0" smtClean="0"/>
              <a:t>Print </a:t>
            </a:r>
            <a:r>
              <a:rPr lang="en-US" dirty="0"/>
              <a:t>a </a:t>
            </a:r>
            <a:r>
              <a:rPr lang="en-US" dirty="0" smtClean="0"/>
              <a:t>Purchase Order. </a:t>
            </a:r>
          </a:p>
          <a:p>
            <a:pPr marL="836613" lvl="1" indent="-533400" eaLnBrk="1" hangingPunct="1">
              <a:spcAft>
                <a:spcPts val="1200"/>
              </a:spcAft>
              <a:defRPr/>
            </a:pPr>
            <a:r>
              <a:rPr lang="en-US" dirty="0" smtClean="0"/>
              <a:t>Understand Extended Purchase Order History.</a:t>
            </a:r>
          </a:p>
          <a:p>
            <a:pPr marL="836613" lvl="1" indent="-533400" eaLnBrk="1" hangingPunct="1">
              <a:spcAft>
                <a:spcPts val="1200"/>
              </a:spcAft>
              <a:defRPr/>
            </a:pPr>
            <a:r>
              <a:rPr lang="en-US" dirty="0"/>
              <a:t>Create a </a:t>
            </a:r>
            <a:r>
              <a:rPr lang="en-US" dirty="0" smtClean="0"/>
              <a:t>Standard Purchase Order with </a:t>
            </a:r>
            <a:r>
              <a:rPr lang="en-US" dirty="0"/>
              <a:t>Retention at the Header </a:t>
            </a:r>
            <a:r>
              <a:rPr lang="en-US" dirty="0" smtClean="0"/>
              <a:t>Level and Line Item </a:t>
            </a:r>
            <a:r>
              <a:rPr lang="en-US" dirty="0"/>
              <a:t>Level.</a:t>
            </a:r>
            <a:endParaRPr lang="en-US" b="1" dirty="0"/>
          </a:p>
          <a:p>
            <a:pPr marL="303213" lvl="1" indent="0" eaLnBrk="1" hangingPunct="1">
              <a:spcAft>
                <a:spcPts val="1200"/>
              </a:spcAft>
              <a:buNone/>
              <a:defRPr/>
            </a:pPr>
            <a:endParaRPr lang="en-US" dirty="0" smtClean="0"/>
          </a:p>
          <a:p>
            <a:pPr marL="303213" lvl="1" indent="0" eaLnBrk="1" hangingPunct="1">
              <a:spcAft>
                <a:spcPts val="1200"/>
              </a:spcAft>
              <a:buNone/>
              <a:defRPr/>
            </a:pPr>
            <a:endParaRPr lang="en-US" dirty="0" smtClean="0"/>
          </a:p>
        </p:txBody>
      </p:sp>
      <p:sp>
        <p:nvSpPr>
          <p:cNvPr id="102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Summary </a:t>
            </a:r>
            <a:r>
              <a:rPr lang="en-ZA" dirty="0" smtClean="0"/>
              <a:t>cont.</a:t>
            </a:r>
            <a:endParaRPr lang="en-US" dirty="0" smtClean="0"/>
          </a:p>
        </p:txBody>
      </p:sp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45C25A-5B8C-41FE-A700-9DBADDDC44D6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43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Perform Sourcing to Create a </a:t>
            </a:r>
            <a:br>
              <a:rPr lang="en-US" dirty="0" smtClean="0"/>
            </a:br>
            <a:r>
              <a:rPr lang="en-US" dirty="0" smtClean="0"/>
              <a:t>Blanket PO</a:t>
            </a:r>
          </a:p>
        </p:txBody>
      </p:sp>
      <p:sp>
        <p:nvSpPr>
          <p:cNvPr id="12290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38D68E-1170-4376-8FBF-697C61D1498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11561" y="2132856"/>
            <a:ext cx="84249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303480"/>
                </a:solidFill>
              </a:rPr>
              <a:t>uPerform </a:t>
            </a:r>
            <a:r>
              <a:rPr lang="en-US" sz="2800" b="1" dirty="0">
                <a:solidFill>
                  <a:srgbClr val="303480"/>
                </a:solidFill>
              </a:rPr>
              <a:t>Business Process </a:t>
            </a:r>
            <a:r>
              <a:rPr lang="en-US" sz="2800" b="1" dirty="0" smtClean="0">
                <a:solidFill>
                  <a:srgbClr val="303480"/>
                </a:solidFill>
              </a:rPr>
              <a:t>Procedure </a:t>
            </a:r>
            <a:r>
              <a:rPr lang="en-US" sz="2800" b="1" dirty="0">
                <a:solidFill>
                  <a:srgbClr val="303480"/>
                </a:solidFill>
              </a:rPr>
              <a:t>(</a:t>
            </a:r>
            <a:r>
              <a:rPr lang="en-US" sz="2800" b="1" dirty="0" smtClean="0">
                <a:solidFill>
                  <a:srgbClr val="303480"/>
                </a:solidFill>
              </a:rPr>
              <a:t>BPP) </a:t>
            </a:r>
            <a:r>
              <a:rPr lang="en-US" sz="2800" b="1" dirty="0">
                <a:solidFill>
                  <a:srgbClr val="303480"/>
                </a:solidFill>
              </a:rPr>
              <a:t>related to this function </a:t>
            </a:r>
            <a:r>
              <a:rPr lang="en-US" sz="2800" b="1" dirty="0" smtClean="0">
                <a:solidFill>
                  <a:srgbClr val="303480"/>
                </a:solidFill>
              </a:rPr>
              <a:t>is available at</a:t>
            </a:r>
            <a:r>
              <a:rPr lang="en-US" sz="2800" b="1" u="sng" dirty="0">
                <a:solidFill>
                  <a:srgbClr val="303480"/>
                </a:solidFill>
              </a:rPr>
              <a:t> http://uperform.sc.gov/gm/folder-1.11.3882</a:t>
            </a:r>
            <a:r>
              <a:rPr lang="en-US" sz="2800" b="1" dirty="0" smtClean="0">
                <a:solidFill>
                  <a:srgbClr val="303480"/>
                </a:solidFill>
              </a:rPr>
              <a:t>.</a:t>
            </a:r>
            <a:endParaRPr lang="en-US" dirty="0">
              <a:solidFill>
                <a:srgbClr val="303480"/>
              </a:solidFill>
            </a:endParaRPr>
          </a:p>
          <a:p>
            <a:r>
              <a:rPr lang="en-US" dirty="0">
                <a:solidFill>
                  <a:srgbClr val="303480"/>
                </a:solidFill>
              </a:rPr>
              <a:t>	</a:t>
            </a:r>
            <a:endParaRPr lang="en-US" dirty="0" smtClean="0">
              <a:solidFill>
                <a:srgbClr val="303480"/>
              </a:solidFill>
            </a:endParaRPr>
          </a:p>
          <a:p>
            <a:pPr algn="ctr"/>
            <a:r>
              <a:rPr lang="en-US" b="1" dirty="0" smtClean="0">
                <a:solidFill>
                  <a:srgbClr val="303480"/>
                </a:solidFill>
              </a:rPr>
              <a:t>SRM </a:t>
            </a:r>
            <a:r>
              <a:rPr lang="en-US" b="1" dirty="0">
                <a:solidFill>
                  <a:srgbClr val="303480"/>
                </a:solidFill>
              </a:rPr>
              <a:t>PUR Create a </a:t>
            </a:r>
            <a:r>
              <a:rPr lang="en-US" b="1" dirty="0" smtClean="0">
                <a:solidFill>
                  <a:srgbClr val="303480"/>
                </a:solidFill>
              </a:rPr>
              <a:t>Blanket Purchase Order</a:t>
            </a:r>
            <a:endParaRPr lang="en-US" b="1" dirty="0">
              <a:solidFill>
                <a:srgbClr val="303480"/>
              </a:solidFill>
            </a:endParaRPr>
          </a:p>
          <a:p>
            <a:endParaRPr lang="en-US" b="1" dirty="0">
              <a:solidFill>
                <a:srgbClr val="303480"/>
              </a:solidFill>
            </a:endParaRPr>
          </a:p>
          <a:p>
            <a:r>
              <a:rPr lang="en-US" sz="2800" b="1" dirty="0">
                <a:solidFill>
                  <a:srgbClr val="303480"/>
                </a:solidFill>
              </a:rPr>
              <a:t>Exercise </a:t>
            </a:r>
            <a:r>
              <a:rPr lang="en-US" sz="2800" b="1" dirty="0" smtClean="0">
                <a:solidFill>
                  <a:srgbClr val="303480"/>
                </a:solidFill>
              </a:rPr>
              <a:t>3: </a:t>
            </a:r>
            <a:r>
              <a:rPr lang="en-US" sz="2800" b="1" dirty="0">
                <a:solidFill>
                  <a:srgbClr val="303480"/>
                </a:solidFill>
              </a:rPr>
              <a:t>Create a Blanket </a:t>
            </a:r>
            <a:r>
              <a:rPr lang="en-US" sz="2800" b="1" dirty="0" smtClean="0">
                <a:solidFill>
                  <a:srgbClr val="303480"/>
                </a:solidFill>
              </a:rPr>
              <a:t>Purchase Order</a:t>
            </a:r>
          </a:p>
          <a:p>
            <a:endParaRPr lang="en-US" sz="2800" b="1" dirty="0">
              <a:solidFill>
                <a:srgbClr val="303480"/>
              </a:solidFill>
            </a:endParaRPr>
          </a:p>
          <a:p>
            <a:r>
              <a:rPr lang="en-US" b="1" dirty="0" smtClean="0">
                <a:solidFill>
                  <a:srgbClr val="303480"/>
                </a:solidFill>
              </a:rPr>
              <a:t>Helpful Hint: When </a:t>
            </a:r>
            <a:r>
              <a:rPr lang="en-US" b="1" dirty="0">
                <a:solidFill>
                  <a:srgbClr val="303480"/>
                </a:solidFill>
              </a:rPr>
              <a:t>in Doc Builder, the answer to the Dialog questions are “</a:t>
            </a:r>
            <a:r>
              <a:rPr lang="en-US" b="1" dirty="0" smtClean="0">
                <a:solidFill>
                  <a:srgbClr val="303480"/>
                </a:solidFill>
              </a:rPr>
              <a:t>Yes,” “No” </a:t>
            </a:r>
            <a:r>
              <a:rPr lang="en-US" b="1" dirty="0">
                <a:solidFill>
                  <a:srgbClr val="303480"/>
                </a:solidFill>
              </a:rPr>
              <a:t>to create the </a:t>
            </a:r>
            <a:r>
              <a:rPr lang="en-US" b="1" dirty="0" smtClean="0">
                <a:solidFill>
                  <a:srgbClr val="303480"/>
                </a:solidFill>
              </a:rPr>
              <a:t>“STANDARD PURCHASE ORDER” clauses for other PO Transaction Types.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63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Course Knowledge Check </a:t>
            </a:r>
            <a:br>
              <a:rPr lang="en-US" dirty="0" smtClean="0"/>
            </a:br>
            <a:r>
              <a:rPr lang="en-US" dirty="0" smtClean="0"/>
              <a:t> 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344872-2376-4FAC-AC4D-AB5E139810C5}" type="slidenum">
              <a:rPr lang="en-US"/>
              <a:pPr>
                <a:defRPr/>
              </a:pPr>
              <a:t>50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63" y="1643063"/>
            <a:ext cx="8001000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Complete the following statement:</a:t>
            </a:r>
          </a:p>
          <a:p>
            <a:pPr lvl="1">
              <a:defRPr/>
            </a:pPr>
            <a:r>
              <a:rPr lang="en-US" dirty="0" smtClean="0"/>
              <a:t>Additional Text can be added to the Purchase Order?</a:t>
            </a:r>
            <a:endParaRPr lang="en-US" sz="1600" dirty="0" smtClean="0"/>
          </a:p>
          <a:p>
            <a:pPr lvl="2">
              <a:buFont typeface="Arial" pitchFamily="34" charset="0"/>
              <a:buNone/>
              <a:defRPr/>
            </a:pPr>
            <a:r>
              <a:rPr lang="en-US" dirty="0" smtClean="0"/>
              <a:t>a.  At the Line Item Level</a:t>
            </a:r>
            <a:endParaRPr lang="en-US" sz="1400" dirty="0" smtClean="0"/>
          </a:p>
          <a:p>
            <a:pPr lvl="2">
              <a:buFont typeface="Arial" pitchFamily="34" charset="0"/>
              <a:buNone/>
              <a:defRPr/>
            </a:pPr>
            <a:r>
              <a:rPr lang="en-US" dirty="0" smtClean="0"/>
              <a:t>b.  At the Header Level</a:t>
            </a:r>
            <a:endParaRPr lang="en-US" sz="1400" dirty="0" smtClean="0"/>
          </a:p>
          <a:p>
            <a:pPr lvl="2">
              <a:buFont typeface="Arial" pitchFamily="34" charset="0"/>
              <a:buNone/>
              <a:defRPr/>
            </a:pPr>
            <a:r>
              <a:rPr lang="en-US" dirty="0" smtClean="0"/>
              <a:t>c.  Both (a) and (b)</a:t>
            </a:r>
            <a:endParaRPr lang="en-US" sz="1400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Knowledge Check cont.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0A303B-0F30-48B8-B856-241B05F604B8}" type="slidenum">
              <a:rPr lang="en-US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63" y="1643063"/>
            <a:ext cx="8001000" cy="4495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How do you determine whether a Goods Receipt has occurred against a Purchase Order?</a:t>
            </a:r>
            <a:endParaRPr lang="en-US" sz="2000" dirty="0" smtClean="0"/>
          </a:p>
          <a:p>
            <a:pPr marL="906463" lvl="1" indent="-457200">
              <a:buFont typeface="Arial" pitchFamily="34" charset="0"/>
              <a:buAutoNum type="alphaLcPeriod"/>
              <a:defRPr/>
            </a:pPr>
            <a:r>
              <a:rPr lang="en-US" dirty="0" smtClean="0"/>
              <a:t>Email your agency’s finance department with “Return </a:t>
            </a:r>
            <a:r>
              <a:rPr lang="en-US" dirty="0"/>
              <a:t>R</a:t>
            </a:r>
            <a:r>
              <a:rPr lang="en-US" dirty="0" smtClean="0"/>
              <a:t>eceipt Requested” and wait for a response.</a:t>
            </a:r>
          </a:p>
          <a:p>
            <a:pPr lvl="1">
              <a:buFont typeface="Arial" pitchFamily="34" charset="0"/>
              <a:buNone/>
              <a:defRPr/>
            </a:pPr>
            <a:r>
              <a:rPr lang="en-US" dirty="0" smtClean="0"/>
              <a:t>b. 	Call the end user and ask them if they have the      	packing list.</a:t>
            </a:r>
            <a:endParaRPr lang="en-US" sz="1800" dirty="0" smtClean="0"/>
          </a:p>
          <a:p>
            <a:pPr lvl="1">
              <a:buNone/>
              <a:defRPr/>
            </a:pPr>
            <a:r>
              <a:rPr lang="en-US" dirty="0"/>
              <a:t>c.		Look under the </a:t>
            </a:r>
            <a:r>
              <a:rPr lang="en-US" dirty="0" smtClean="0"/>
              <a:t>Tracking</a:t>
            </a:r>
            <a:r>
              <a:rPr lang="en-US" dirty="0"/>
              <a:t> </a:t>
            </a:r>
            <a:r>
              <a:rPr lang="en-US" dirty="0" smtClean="0"/>
              <a:t>tab </a:t>
            </a:r>
            <a:r>
              <a:rPr lang="en-US" dirty="0"/>
              <a:t>on the </a:t>
            </a:r>
            <a:r>
              <a:rPr lang="en-US" dirty="0" smtClean="0"/>
              <a:t>Purchase              	Order.</a:t>
            </a:r>
            <a:endParaRPr lang="en-US" dirty="0"/>
          </a:p>
          <a:p>
            <a:pPr lvl="1">
              <a:buFont typeface="Arial" pitchFamily="34" charset="0"/>
              <a:buNone/>
              <a:defRPr/>
            </a:pPr>
            <a:endParaRPr lang="en-US" sz="1800" dirty="0" smtClean="0"/>
          </a:p>
          <a:p>
            <a:pPr marL="36512" indent="0"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Knowledge Check cont.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E7243-674D-40EF-A79F-4B627AE2E2E6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63" y="1643063"/>
            <a:ext cx="8001000" cy="4714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Which of the following is correct for vehicle purchases? (A/B)</a:t>
            </a:r>
          </a:p>
          <a:p>
            <a:pPr marL="36512" indent="0">
              <a:buNone/>
              <a:defRPr/>
            </a:pPr>
            <a:r>
              <a:rPr lang="en-US" dirty="0"/>
              <a:t>	</a:t>
            </a:r>
            <a:endParaRPr lang="en-US" dirty="0" smtClean="0"/>
          </a:p>
          <a:p>
            <a:pPr marL="449263" lvl="1" indent="0">
              <a:buNone/>
              <a:defRPr/>
            </a:pPr>
            <a:r>
              <a:rPr lang="en-US" dirty="0" smtClean="0"/>
              <a:t>A. Tax </a:t>
            </a:r>
            <a:r>
              <a:rPr lang="en-US" dirty="0"/>
              <a:t>needs to be created </a:t>
            </a:r>
            <a:r>
              <a:rPr lang="en-US" dirty="0" smtClean="0"/>
              <a:t>as a separate Line </a:t>
            </a:r>
            <a:r>
              <a:rPr lang="en-US" dirty="0"/>
              <a:t>I</a:t>
            </a:r>
            <a:r>
              <a:rPr lang="en-US" dirty="0" smtClean="0"/>
              <a:t>tem on 	the Purchase Order for $300.00.</a:t>
            </a:r>
          </a:p>
          <a:p>
            <a:pPr marL="449263" lvl="1" indent="0">
              <a:buNone/>
              <a:defRPr/>
            </a:pPr>
            <a:r>
              <a:rPr lang="en-US" dirty="0" smtClean="0"/>
              <a:t>B. Tax </a:t>
            </a:r>
            <a:r>
              <a:rPr lang="en-US" dirty="0"/>
              <a:t>needs to be i</a:t>
            </a:r>
            <a:r>
              <a:rPr lang="en-US" dirty="0" smtClean="0"/>
              <a:t>ndicated on the Line Item as 	taxable by selecting Tax Code/Amount “I1 – A/P 	Sales Tax” under “Items” and “General Data” tabs.</a:t>
            </a:r>
          </a:p>
          <a:p>
            <a:pPr marL="36512" indent="0">
              <a:buNone/>
              <a:defRPr/>
            </a:pPr>
            <a:endParaRPr lang="en-US" sz="2000" dirty="0"/>
          </a:p>
          <a:p>
            <a:pPr marL="36512" indent="0">
              <a:buNone/>
              <a:defRPr/>
            </a:pPr>
            <a:endParaRPr lang="en-US" sz="2000" dirty="0" smtClean="0"/>
          </a:p>
          <a:p>
            <a:pPr marL="36512" indent="0">
              <a:buNone/>
              <a:defRPr/>
            </a:pPr>
            <a:endParaRPr lang="en-US" sz="2000" dirty="0"/>
          </a:p>
          <a:p>
            <a:pPr marL="36512" indent="0">
              <a:buNone/>
              <a:defRPr/>
            </a:pPr>
            <a:endParaRPr lang="en-US" sz="2000" dirty="0" smtClean="0"/>
          </a:p>
          <a:p>
            <a:pPr marL="792163" lvl="1" indent="-342900">
              <a:buFont typeface="Arial" pitchFamily="34" charset="0"/>
              <a:buAutoNum type="alphaLcPeriod"/>
              <a:defRPr/>
            </a:pPr>
            <a:endParaRPr lang="en-US" sz="2000" dirty="0" smtClean="0"/>
          </a:p>
          <a:p>
            <a:pPr marL="792163" lvl="1" indent="-342900">
              <a:buFont typeface="Arial" pitchFamily="34" charset="0"/>
              <a:buAutoNum type="alphaLcPeriod" startAt="2"/>
              <a:defRPr/>
            </a:pPr>
            <a:endParaRPr lang="en-US" sz="18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Knowledge Check cont.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E7243-674D-40EF-A79F-4B627AE2E2E6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412776"/>
            <a:ext cx="8001000" cy="496855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Which of the following is correct when adding freight charges to the Purchase Order? (A/B)</a:t>
            </a:r>
          </a:p>
          <a:p>
            <a:pPr marL="36512" indent="0">
              <a:buNone/>
              <a:defRPr/>
            </a:pPr>
            <a:endParaRPr lang="en-US" dirty="0" smtClean="0"/>
          </a:p>
          <a:p>
            <a:pPr marL="854075" lvl="1" indent="-514350">
              <a:buFont typeface="+mj-lt"/>
              <a:buAutoNum type="alphaUcPeriod"/>
              <a:defRPr/>
            </a:pPr>
            <a:r>
              <a:rPr lang="en-US" dirty="0"/>
              <a:t>	</a:t>
            </a:r>
            <a:r>
              <a:rPr lang="en-US" sz="2600" dirty="0" smtClean="0"/>
              <a:t> Add freight as a “Condition” in the Purchase 	Order “Prices and Conditions” tab.</a:t>
            </a:r>
          </a:p>
          <a:p>
            <a:pPr marL="854075" lvl="1" indent="-514350">
              <a:buFont typeface="+mj-lt"/>
              <a:buAutoNum type="alphaUcPeriod"/>
              <a:defRPr/>
            </a:pPr>
            <a:r>
              <a:rPr lang="en-US" sz="2600" dirty="0" smtClean="0"/>
              <a:t>	</a:t>
            </a:r>
            <a:r>
              <a:rPr lang="en-US" sz="2600" dirty="0"/>
              <a:t>Select NIGP Code/Product Category, </a:t>
            </a:r>
            <a:r>
              <a:rPr lang="en-US" sz="2600" dirty="0" smtClean="0"/>
              <a:t>	96286 (Miscellaneous </a:t>
            </a:r>
            <a:r>
              <a:rPr lang="en-US" sz="2600" dirty="0"/>
              <a:t>Services: </a:t>
            </a:r>
            <a:r>
              <a:rPr lang="en-US" sz="2600" dirty="0" smtClean="0"/>
              <a:t>Transportation of Goods </a:t>
            </a:r>
            <a:r>
              <a:rPr lang="en-US" sz="2600" dirty="0"/>
              <a:t>and Other </a:t>
            </a:r>
            <a:r>
              <a:rPr lang="en-US" sz="2600" dirty="0" smtClean="0"/>
              <a:t>Freight Services) </a:t>
            </a:r>
            <a:r>
              <a:rPr lang="en-US" sz="2600" dirty="0"/>
              <a:t>a</a:t>
            </a:r>
            <a:r>
              <a:rPr lang="en-US" sz="2600" dirty="0" smtClean="0"/>
              <a:t>s a suitable </a:t>
            </a:r>
            <a:r>
              <a:rPr lang="en-US" sz="2600" dirty="0"/>
              <a:t>NIGP </a:t>
            </a:r>
            <a:r>
              <a:rPr lang="en-US" sz="2600" dirty="0" smtClean="0"/>
              <a:t>Code/Product Category to use </a:t>
            </a:r>
            <a:r>
              <a:rPr lang="en-US" sz="2600" dirty="0"/>
              <a:t>if Freight </a:t>
            </a:r>
            <a:r>
              <a:rPr lang="en-US" sz="2600" dirty="0" smtClean="0"/>
              <a:t>is </a:t>
            </a:r>
            <a:r>
              <a:rPr lang="en-US" sz="2600" dirty="0"/>
              <a:t>created as a Line Item </a:t>
            </a:r>
            <a:r>
              <a:rPr lang="en-US" sz="2600" dirty="0" smtClean="0"/>
              <a:t>on </a:t>
            </a:r>
            <a:r>
              <a:rPr lang="en-US" sz="2600" dirty="0"/>
              <a:t>a </a:t>
            </a:r>
            <a:r>
              <a:rPr lang="en-US" sz="2600" dirty="0" smtClean="0"/>
              <a:t>Purchase Order. </a:t>
            </a:r>
            <a:endParaRPr lang="en-US" sz="2600" dirty="0"/>
          </a:p>
          <a:p>
            <a:pPr marL="550862" indent="-514350">
              <a:buFont typeface="+mj-lt"/>
              <a:buAutoNum type="alphaUcPeriod"/>
            </a:pPr>
            <a:endParaRPr lang="en-US" dirty="0"/>
          </a:p>
          <a:p>
            <a:pPr marL="36512" indent="0">
              <a:buNone/>
              <a:defRPr/>
            </a:pPr>
            <a:endParaRPr lang="en-US" dirty="0" smtClean="0"/>
          </a:p>
          <a:p>
            <a:pPr marL="36512" indent="0">
              <a:buNone/>
              <a:defRPr/>
            </a:pPr>
            <a:endParaRPr lang="en-US" dirty="0"/>
          </a:p>
          <a:p>
            <a:pPr marL="36512" indent="0">
              <a:buNone/>
              <a:defRPr/>
            </a:pPr>
            <a:r>
              <a:rPr lang="en-US" sz="2000" dirty="0" smtClean="0"/>
              <a:t> </a:t>
            </a:r>
            <a:endParaRPr lang="en-US" sz="2000" dirty="0"/>
          </a:p>
          <a:p>
            <a:pPr marL="36512" indent="0">
              <a:buNone/>
              <a:defRPr/>
            </a:pPr>
            <a:endParaRPr lang="en-US" sz="2000" dirty="0" smtClean="0"/>
          </a:p>
          <a:p>
            <a:pPr marL="36512" indent="0">
              <a:buNone/>
              <a:defRPr/>
            </a:pPr>
            <a:endParaRPr lang="en-US" sz="2000" dirty="0"/>
          </a:p>
          <a:p>
            <a:pPr marL="36512" indent="0">
              <a:buNone/>
              <a:defRPr/>
            </a:pPr>
            <a:endParaRPr lang="en-US" sz="2000" dirty="0" smtClean="0"/>
          </a:p>
          <a:p>
            <a:pPr marL="792163" lvl="1" indent="-342900">
              <a:buFont typeface="Arial" pitchFamily="34" charset="0"/>
              <a:buAutoNum type="alphaLcPeriod"/>
              <a:defRPr/>
            </a:pPr>
            <a:endParaRPr lang="en-US" sz="2000" dirty="0" smtClean="0"/>
          </a:p>
          <a:p>
            <a:pPr marL="792163" lvl="1" indent="-342900">
              <a:buFont typeface="Arial" pitchFamily="34" charset="0"/>
              <a:buAutoNum type="alphaLcPeriod" startAt="2"/>
              <a:defRPr/>
            </a:pPr>
            <a:endParaRPr lang="en-US" sz="18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Course Knowledge Check cont.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0E7243-674D-40EF-A79F-4B627AE2E2E6}" type="slidenum">
              <a:rPr lang="en-US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063" y="1643063"/>
            <a:ext cx="8001000" cy="471487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Complete the following statement:</a:t>
            </a:r>
          </a:p>
          <a:p>
            <a:pPr lvl="1">
              <a:defRPr/>
            </a:pPr>
            <a:r>
              <a:rPr lang="en-US" dirty="0" smtClean="0"/>
              <a:t>It is a good idea to process the Open Encumbrance Report monthly because:</a:t>
            </a:r>
          </a:p>
          <a:p>
            <a:pPr marL="339725" lvl="1" indent="0">
              <a:buNone/>
              <a:defRPr/>
            </a:pPr>
            <a:r>
              <a:rPr lang="en-US" sz="1600" dirty="0"/>
              <a:t>	</a:t>
            </a:r>
            <a:r>
              <a:rPr lang="en-US" sz="1800" dirty="0" smtClean="0"/>
              <a:t>a. This will give you an idea of POs that may need to be expedited, 	    deleted, or marked “No Further Confirmation” and “No Further 	    Invoice.”</a:t>
            </a:r>
          </a:p>
          <a:p>
            <a:pPr marL="339725" lvl="1" indent="0"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b. You may have Goods Receipts that have not been invoiced 	    	    causing late payments to the vendors.</a:t>
            </a:r>
          </a:p>
          <a:p>
            <a:pPr marL="339725" lvl="1" indent="0">
              <a:buNone/>
              <a:defRPr/>
            </a:pPr>
            <a:r>
              <a:rPr lang="en-US" sz="1800" dirty="0" smtClean="0"/>
              <a:t>	c. You can see the POs that need your attention regarding 	</a:t>
            </a:r>
            <a:r>
              <a:rPr lang="en-US" sz="1800" dirty="0"/>
              <a:t>	</a:t>
            </a:r>
            <a:r>
              <a:rPr lang="en-US" sz="1800" dirty="0" smtClean="0"/>
              <a:t>    coordination with the ultimate user, the Supplier and PO </a:t>
            </a:r>
            <a:r>
              <a:rPr lang="en-US" sz="1800" dirty="0"/>
              <a:t>P</a:t>
            </a:r>
            <a:r>
              <a:rPr lang="en-US" sz="1800" dirty="0" smtClean="0"/>
              <a:t>rocess 	    Management (For example: processing Good Receipts, No 	    	    Further Confirmations, No Further Invoicing or deleting).</a:t>
            </a:r>
          </a:p>
          <a:p>
            <a:pPr marL="339725" lvl="1" indent="0">
              <a:buNone/>
              <a:defRPr/>
            </a:pPr>
            <a:r>
              <a:rPr lang="en-US" sz="1800" dirty="0"/>
              <a:t>	</a:t>
            </a:r>
            <a:r>
              <a:rPr lang="en-US" sz="1800" dirty="0" smtClean="0"/>
              <a:t>d. All of the above.</a:t>
            </a:r>
          </a:p>
          <a:p>
            <a:pPr marL="36512" indent="0">
              <a:buNone/>
              <a:defRPr/>
            </a:pPr>
            <a:r>
              <a:rPr lang="en-US" sz="2000" dirty="0" smtClean="0"/>
              <a:t> </a:t>
            </a:r>
            <a:endParaRPr lang="en-US" sz="2000" dirty="0"/>
          </a:p>
          <a:p>
            <a:pPr marL="36512" indent="0">
              <a:buNone/>
              <a:defRPr/>
            </a:pPr>
            <a:endParaRPr lang="en-US" sz="2000" dirty="0" smtClean="0"/>
          </a:p>
          <a:p>
            <a:pPr marL="36512" indent="0">
              <a:buNone/>
              <a:defRPr/>
            </a:pPr>
            <a:endParaRPr lang="en-US" sz="2000" dirty="0"/>
          </a:p>
          <a:p>
            <a:pPr marL="36512" indent="0">
              <a:buNone/>
              <a:defRPr/>
            </a:pPr>
            <a:endParaRPr lang="en-US" sz="2000" dirty="0" smtClean="0"/>
          </a:p>
          <a:p>
            <a:pPr marL="792163" lvl="1" indent="-342900">
              <a:buFont typeface="Arial" pitchFamily="34" charset="0"/>
              <a:buAutoNum type="alphaLcPeriod"/>
              <a:defRPr/>
            </a:pPr>
            <a:endParaRPr lang="en-US" sz="2000" dirty="0" smtClean="0"/>
          </a:p>
          <a:p>
            <a:pPr marL="792163" lvl="1" indent="-342900">
              <a:buFont typeface="Arial" pitchFamily="34" charset="0"/>
              <a:buAutoNum type="alphaLcPeriod" startAt="2"/>
              <a:defRPr/>
            </a:pPr>
            <a:endParaRPr lang="en-US" sz="18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5" descr="MCj04348590000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43313" y="3033713"/>
            <a:ext cx="1714500" cy="1714500"/>
          </a:xfrm>
        </p:spPr>
      </p:pic>
      <p:sp>
        <p:nvSpPr>
          <p:cNvPr id="130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Any Questions?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F44506-E552-4BE3-A18D-179783C81491}" type="slidenum">
              <a:rPr lang="en-US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371600"/>
            <a:ext cx="8624888" cy="5081736"/>
          </a:xfrm>
        </p:spPr>
        <p:txBody>
          <a:bodyPr/>
          <a:lstStyle/>
          <a:p>
            <a:pPr lvl="0"/>
            <a:r>
              <a:rPr lang="en-US" sz="2400" dirty="0"/>
              <a:t>Go to the SCEIS uPerform website at </a:t>
            </a:r>
            <a:r>
              <a:rPr lang="en-US" sz="2400" b="1" u="sng" dirty="0"/>
              <a:t>http://</a:t>
            </a:r>
            <a:r>
              <a:rPr lang="en-US" sz="2400" b="1" u="sng" dirty="0" smtClean="0"/>
              <a:t>uperform.sc.gov</a:t>
            </a:r>
            <a:r>
              <a:rPr lang="en-US" sz="2400" b="1" dirty="0" smtClean="0"/>
              <a:t>.</a:t>
            </a:r>
            <a:endParaRPr lang="en-US" sz="2400" dirty="0"/>
          </a:p>
          <a:p>
            <a:pPr lvl="1"/>
            <a:r>
              <a:rPr lang="en-US" dirty="0"/>
              <a:t>Click </a:t>
            </a:r>
            <a:r>
              <a:rPr lang="en-US" b="1" dirty="0"/>
              <a:t>Business Process Procedures</a:t>
            </a:r>
            <a:r>
              <a:rPr lang="en-US" dirty="0"/>
              <a:t> </a:t>
            </a:r>
            <a:r>
              <a:rPr lang="en-US" b="1" dirty="0"/>
              <a:t>(BPPs)</a:t>
            </a:r>
            <a:r>
              <a:rPr lang="en-US" dirty="0"/>
              <a:t> then </a:t>
            </a:r>
            <a:r>
              <a:rPr lang="en-US" b="1" dirty="0"/>
              <a:t>Supplier Relationship Management (SRM)</a:t>
            </a:r>
            <a:r>
              <a:rPr lang="en-US" dirty="0"/>
              <a:t> to view step-by-step instructions and examples related to this </a:t>
            </a:r>
            <a:r>
              <a:rPr lang="en-US" dirty="0" smtClean="0"/>
              <a:t>course.</a:t>
            </a:r>
            <a:endParaRPr lang="en-US" dirty="0"/>
          </a:p>
          <a:p>
            <a:pPr lvl="1"/>
            <a:r>
              <a:rPr lang="en-US" dirty="0" smtClean="0"/>
              <a:t>Or, click </a:t>
            </a:r>
            <a:r>
              <a:rPr lang="en-US" b="1" dirty="0"/>
              <a:t>Courses</a:t>
            </a:r>
            <a:r>
              <a:rPr lang="en-US" dirty="0"/>
              <a:t> to view the Participant Guide and other handouts related to this course.</a:t>
            </a:r>
          </a:p>
          <a:p>
            <a:pPr lvl="0"/>
            <a:r>
              <a:rPr lang="en-US" sz="2400" dirty="0"/>
              <a:t>View the </a:t>
            </a:r>
            <a:r>
              <a:rPr lang="en-US" sz="2400" b="1" dirty="0"/>
              <a:t>CG Policy on the Use of Purchase Orders and Direct Expenditures</a:t>
            </a:r>
            <a:r>
              <a:rPr lang="en-US" sz="2400" dirty="0"/>
              <a:t> at </a:t>
            </a:r>
            <a:r>
              <a:rPr lang="en-US" sz="2400" b="1" u="sng" dirty="0"/>
              <a:t>http://www.cg.sc.gov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View </a:t>
            </a:r>
            <a:r>
              <a:rPr lang="en-US" sz="2400" b="1" dirty="0"/>
              <a:t>MMO’s Procurement Services</a:t>
            </a:r>
            <a:r>
              <a:rPr lang="en-US" sz="2400" dirty="0"/>
              <a:t> at </a:t>
            </a:r>
            <a:r>
              <a:rPr lang="en-US" sz="2400" b="1" u="sng" dirty="0"/>
              <a:t>http://procurement.sc.gov/PS/PS-index.phtm</a:t>
            </a:r>
            <a:r>
              <a:rPr lang="en-US" sz="2400" b="1" dirty="0"/>
              <a:t>.</a:t>
            </a:r>
            <a:endParaRPr lang="en-US" sz="2400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6037D3-CB08-4104-A551-F259E768FC12}" type="slidenum">
              <a:rPr lang="en-US" smtClean="0"/>
              <a:pPr>
                <a:defRPr/>
              </a:pPr>
              <a:t>56</a:t>
            </a:fld>
            <a:endParaRPr lang="en-US" dirty="0" smtClean="0"/>
          </a:p>
        </p:txBody>
      </p:sp>
      <p:sp>
        <p:nvSpPr>
          <p:cNvPr id="13107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229600" cy="1011237"/>
          </a:xfrm>
        </p:spPr>
        <p:txBody>
          <a:bodyPr/>
          <a:lstStyle/>
          <a:p>
            <a:pPr eaLnBrk="1" hangingPunct="1"/>
            <a:r>
              <a:rPr lang="en-US" dirty="0" smtClean="0"/>
              <a:t>Next Steps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6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6826250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Evaluation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4AA49-F642-4A69-9A15-7A4870F26742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41988" name="Text Box 24"/>
          <p:cNvSpPr txBox="1">
            <a:spLocks noChangeArrowheads="1"/>
          </p:cNvSpPr>
          <p:nvPr/>
        </p:nvSpPr>
        <p:spPr bwMode="auto">
          <a:xfrm>
            <a:off x="1428750" y="4598988"/>
            <a:ext cx="7000875" cy="8302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dirty="0">
                <a:solidFill>
                  <a:srgbClr val="303480"/>
                </a:solidFill>
                <a:latin typeface="+mn-lt"/>
              </a:rPr>
              <a:t>Go to the SCEIS website </a:t>
            </a:r>
            <a:r>
              <a:rPr lang="en-US" sz="2400" u="sng" dirty="0">
                <a:solidFill>
                  <a:srgbClr val="303480"/>
                </a:solidFill>
                <a:latin typeface="+mn-lt"/>
              </a:rPr>
              <a:t>http://www.sceis.sc.gov </a:t>
            </a:r>
            <a:r>
              <a:rPr lang="en-US" sz="2400" dirty="0">
                <a:solidFill>
                  <a:srgbClr val="303480"/>
                </a:solidFill>
                <a:latin typeface="+mn-lt"/>
              </a:rPr>
              <a:t>click on </a:t>
            </a:r>
            <a:r>
              <a:rPr lang="en-US" sz="2400" b="1" dirty="0">
                <a:solidFill>
                  <a:srgbClr val="303480"/>
                </a:solidFill>
                <a:latin typeface="+mn-lt"/>
              </a:rPr>
              <a:t>Training</a:t>
            </a:r>
            <a:r>
              <a:rPr lang="en-US" sz="2400" dirty="0">
                <a:solidFill>
                  <a:srgbClr val="303480"/>
                </a:solidFill>
                <a:latin typeface="+mn-lt"/>
              </a:rPr>
              <a:t> and then click </a:t>
            </a:r>
            <a:r>
              <a:rPr lang="en-US" sz="2400" b="1" dirty="0">
                <a:solidFill>
                  <a:srgbClr val="303480"/>
                </a:solidFill>
                <a:latin typeface="+mn-lt"/>
              </a:rPr>
              <a:t>Blackboard</a:t>
            </a:r>
          </a:p>
        </p:txBody>
      </p:sp>
      <p:sp>
        <p:nvSpPr>
          <p:cNvPr id="132101" name="Rectangle 27"/>
          <p:cNvSpPr>
            <a:spLocks noChangeArrowheads="1"/>
          </p:cNvSpPr>
          <p:nvPr/>
        </p:nvSpPr>
        <p:spPr bwMode="auto">
          <a:xfrm>
            <a:off x="1187450" y="1582738"/>
            <a:ext cx="6840538" cy="265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dirty="0">
                <a:solidFill>
                  <a:srgbClr val="303480"/>
                </a:solidFill>
              </a:rPr>
              <a:t>Please complete the online course evaluation in Blackboard.</a:t>
            </a:r>
          </a:p>
          <a:p>
            <a:pPr algn="ctr"/>
            <a:endParaRPr lang="en-US" sz="2800" dirty="0">
              <a:solidFill>
                <a:srgbClr val="303480"/>
              </a:solidFill>
            </a:endParaRPr>
          </a:p>
          <a:p>
            <a:pPr algn="ctr"/>
            <a:r>
              <a:rPr lang="en-US" sz="2800" dirty="0">
                <a:solidFill>
                  <a:srgbClr val="303480"/>
                </a:solidFill>
              </a:rPr>
              <a:t>Your input will help to shape future enhancements to the </a:t>
            </a:r>
          </a:p>
          <a:p>
            <a:pPr algn="ctr"/>
            <a:r>
              <a:rPr lang="en-US" sz="2800" dirty="0">
                <a:solidFill>
                  <a:srgbClr val="303480"/>
                </a:solidFill>
              </a:rPr>
              <a:t>SCEIS End User Training Program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412777"/>
            <a:ext cx="8624888" cy="5184874"/>
          </a:xfrm>
        </p:spPr>
        <p:txBody>
          <a:bodyPr/>
          <a:lstStyle/>
          <a:p>
            <a:r>
              <a:rPr lang="en-US" sz="2600" dirty="0" smtClean="0"/>
              <a:t>Blanket PO Agreements should be used in </a:t>
            </a:r>
            <a:r>
              <a:rPr lang="en-US" sz="2600" dirty="0"/>
              <a:t>a</a:t>
            </a:r>
            <a:r>
              <a:rPr lang="en-US" sz="2600" dirty="0" smtClean="0"/>
              <a:t>ccordance </a:t>
            </a:r>
            <a:r>
              <a:rPr lang="en-US" sz="2600" dirty="0"/>
              <a:t>with Regulation 19-445.2100 of the SC Consolidated Procurement </a:t>
            </a:r>
            <a:r>
              <a:rPr lang="en-US" sz="2600" dirty="0" smtClean="0"/>
              <a:t>Code? </a:t>
            </a:r>
            <a:r>
              <a:rPr lang="en-US" sz="2600" dirty="0"/>
              <a:t>(True/False</a:t>
            </a:r>
            <a:r>
              <a:rPr lang="en-US" sz="2600" dirty="0" smtClean="0"/>
              <a:t>)</a:t>
            </a:r>
          </a:p>
          <a:p>
            <a:r>
              <a:rPr lang="en-US" sz="2600" dirty="0"/>
              <a:t>Blanket </a:t>
            </a:r>
            <a:r>
              <a:rPr lang="en-US" sz="2600" dirty="0" smtClean="0"/>
              <a:t>POs </a:t>
            </a:r>
            <a:r>
              <a:rPr lang="en-US" sz="2600" dirty="0"/>
              <a:t>should be used in accordance with the Policy for Use of Purchasing/Payment Document </a:t>
            </a:r>
            <a:r>
              <a:rPr lang="en-US" sz="2600" dirty="0" smtClean="0"/>
              <a:t>Types? (True/False)</a:t>
            </a:r>
          </a:p>
          <a:p>
            <a:r>
              <a:rPr lang="en-US" sz="2600" dirty="0" smtClean="0"/>
              <a:t>Goods Receipt transactions (MIGO) are optional on Blanket POs? (True/False)</a:t>
            </a:r>
          </a:p>
          <a:p>
            <a:pPr marL="36512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eaLnBrk="1" hangingPunct="1">
              <a:spcAft>
                <a:spcPts val="1200"/>
              </a:spcAft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5 Knowledge Check</a:t>
            </a:r>
          </a:p>
        </p:txBody>
      </p:sp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D4E03E-2DD8-498E-9528-F6CE267DBDB8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9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586483"/>
            <a:ext cx="8624888" cy="450681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You should be able to: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/>
              <a:t>Find a “Requisition” that has been approved in your SRM’s Perform Sourcing. (Lesson 4)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/>
              <a:t>Understand the difference between a Blanket Agreement and a Blanket PO.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/>
              <a:t>Determine when and how to apply the appropriate clauses.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/>
              <a:t>Create a </a:t>
            </a:r>
            <a:r>
              <a:rPr lang="en-US" dirty="0" smtClean="0"/>
              <a:t>PO, </a:t>
            </a:r>
            <a:r>
              <a:rPr lang="en-US" dirty="0"/>
              <a:t>regardless of the Transaction </a:t>
            </a:r>
            <a:r>
              <a:rPr lang="en-US" dirty="0" smtClean="0"/>
              <a:t>Type, </a:t>
            </a:r>
            <a:r>
              <a:rPr lang="en-US" dirty="0"/>
              <a:t>with the appropriate </a:t>
            </a:r>
            <a:r>
              <a:rPr lang="en-US" dirty="0" smtClean="0"/>
              <a:t>set of clauses</a:t>
            </a:r>
            <a:r>
              <a:rPr lang="en-US" dirty="0"/>
              <a:t>.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5 Summary 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2BE4DC-CFB2-40B5-89B9-76617B3362FA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6225" y="3068960"/>
            <a:ext cx="7240588" cy="1214437"/>
          </a:xfrm>
        </p:spPr>
        <p:txBody>
          <a:bodyPr/>
          <a:lstStyle/>
          <a:p>
            <a:pPr eaLnBrk="1" hangingPunct="1">
              <a:defRPr/>
            </a:pPr>
            <a:r>
              <a:rPr dirty="0" smtClean="0"/>
              <a:t>Lesson 6: Create A Framework Purchase Order </a:t>
            </a:r>
          </a:p>
        </p:txBody>
      </p:sp>
    </p:spTree>
    <p:extLst>
      <p:ext uri="{BB962C8B-B14F-4D97-AF65-F5344CB8AC3E}">
        <p14:creationId xmlns:p14="http://schemas.microsoft.com/office/powerpoint/2010/main" val="87219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412776"/>
            <a:ext cx="8624888" cy="518457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Upon completion of this lesson, you should be able to: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/>
              <a:t>Understand what makes a Framework PO different from Standard PO, Blanket PO, and Inventory PO. 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/>
              <a:t>Understand the Framework PO process.</a:t>
            </a:r>
          </a:p>
          <a:p>
            <a:pPr lvl="1" eaLnBrk="1" hangingPunct="1">
              <a:spcAft>
                <a:spcPts val="1200"/>
              </a:spcAft>
              <a:defRPr/>
            </a:pPr>
            <a:r>
              <a:rPr lang="en-US" dirty="0" smtClean="0"/>
              <a:t>Understand where to find the Framework uPerform, SRM </a:t>
            </a:r>
            <a:r>
              <a:rPr lang="en-US" dirty="0"/>
              <a:t>PUR Create a Framework Purchase Order</a:t>
            </a:r>
            <a:endParaRPr lang="en-US" dirty="0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Lesson 6 Learning Objectives </a:t>
            </a:r>
          </a:p>
        </p:txBody>
      </p:sp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DD1FBF-8447-4A3B-8380-83990DCDAB30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9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 Theme">
  <a:themeElements>
    <a:clrScheme name="Custom 13">
      <a:dk1>
        <a:srgbClr val="05294A"/>
      </a:dk1>
      <a:lt1>
        <a:srgbClr val="0B5394"/>
      </a:lt1>
      <a:dk2>
        <a:srgbClr val="FFFFFF"/>
      </a:dk2>
      <a:lt2>
        <a:srgbClr val="DBF5F9"/>
      </a:lt2>
      <a:accent1>
        <a:srgbClr val="92D050"/>
      </a:accent1>
      <a:accent2>
        <a:srgbClr val="009DD9"/>
      </a:accent2>
      <a:accent3>
        <a:srgbClr val="B0DFA0"/>
      </a:accent3>
      <a:accent4>
        <a:srgbClr val="3F7E29"/>
      </a:accent4>
      <a:accent5>
        <a:srgbClr val="006600"/>
      </a:accent5>
      <a:accent6>
        <a:srgbClr val="006600"/>
      </a:accent6>
      <a:hlink>
        <a:srgbClr val="E2D700"/>
      </a:hlink>
      <a:folHlink>
        <a:srgbClr val="85DFD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rint xmlns="86fa518f-6c96-4727-a8bb-65e68bc125e2">true</Print>
    <Desktop xmlns="86fa518f-6c96-4727-a8bb-65e68bc125e2">true</Desktop>
    <Bb xmlns="86fa518f-6c96-4727-a8bb-65e68bc125e2">false</Bb>
    <Last_x0020_delivered xmlns="86fa518f-6c96-4727-a8bb-65e68bc125e2" xsi:nil="true"/>
    <Notes0 xmlns="86fa518f-6c96-4727-a8bb-65e68bc125e2" xsi:nil="true"/>
    <Knowledge_x0020_Influencer xmlns="86fa518f-6c96-4727-a8bb-65e68bc125e2" xsi:nil="true"/>
    <_dlc_DocId xmlns="20ae09d8-9b5c-4f0c-9510-66e2bb99eb67">KNYFKZA6N5C3-1380-626</_dlc_DocId>
    <_dlc_DocIdUrl xmlns="20ae09d8-9b5c-4f0c-9510-66e2bb99eb67">
      <Url>http://dsitsharepoint/SiteDirectory/SCEIS/KM/Courses/_layouts/DocIdRedir.aspx?ID=KNYFKZA6N5C3-1380-626</Url>
      <Description>KNYFKZA6N5C3-1380-626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False</rca:property>
    <rca:property rca:type="AllowChangeLocationConfig">True</rca:property>
    <rca:property rca:type="ConfiguredPageLocation">http://ciosharepoint</rca:property>
    <rca:property rca:type="CreateSynchronously">True</rca:property>
    <rca:property rca:type="AllowChangeProcessingConfig">True</rca:property>
    <rca:property rca:type="ConverterSpecificSettings"/>
  </rca:Converter>
</rca:RCAuthoring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30B79E4D8DC547A0EF4FC706FAFA1A" ma:contentTypeVersion="6" ma:contentTypeDescription="Create a new document." ma:contentTypeScope="" ma:versionID="10e655e9d501f27f4d196d75592c24b6">
  <xsd:schema xmlns:xsd="http://www.w3.org/2001/XMLSchema" xmlns:xs="http://www.w3.org/2001/XMLSchema" xmlns:p="http://schemas.microsoft.com/office/2006/metadata/properties" xmlns:ns2="20ae09d8-9b5c-4f0c-9510-66e2bb99eb67" xmlns:ns3="86fa518f-6c96-4727-a8bb-65e68bc125e2" targetNamespace="http://schemas.microsoft.com/office/2006/metadata/properties" ma:root="true" ma:fieldsID="843bf993c37c4fb3bb0a4ac86bff92eb" ns2:_="" ns3:_="">
    <xsd:import namespace="20ae09d8-9b5c-4f0c-9510-66e2bb99eb67"/>
    <xsd:import namespace="86fa518f-6c96-4727-a8bb-65e68bc125e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Knowledge_x0020_Influencer" minOccurs="0"/>
                <xsd:element ref="ns3:Notes0" minOccurs="0"/>
                <xsd:element ref="ns3:Last_x0020_delivered" minOccurs="0"/>
                <xsd:element ref="ns3:Bb" minOccurs="0"/>
                <xsd:element ref="ns3:Desktop" minOccurs="0"/>
                <xsd:element ref="ns3:Pri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ae09d8-9b5c-4f0c-9510-66e2bb99eb6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fa518f-6c96-4727-a8bb-65e68bc125e2" elementFormDefault="qualified">
    <xsd:import namespace="http://schemas.microsoft.com/office/2006/documentManagement/types"/>
    <xsd:import namespace="http://schemas.microsoft.com/office/infopath/2007/PartnerControls"/>
    <xsd:element name="Knowledge_x0020_Influencer" ma:index="11" nillable="true" ma:displayName="Knowledge Influencer" ma:internalName="Knowledge_x0020_Influencer">
      <xsd:simpleType>
        <xsd:restriction base="dms:Text">
          <xsd:maxLength value="255"/>
        </xsd:restriction>
      </xsd:simpleType>
    </xsd:element>
    <xsd:element name="Notes0" ma:index="12" nillable="true" ma:displayName="Notes" ma:internalName="Notes0">
      <xsd:simpleType>
        <xsd:restriction base="dms:Text">
          <xsd:maxLength value="255"/>
        </xsd:restriction>
      </xsd:simpleType>
    </xsd:element>
    <xsd:element name="Last_x0020_delivered" ma:index="13" nillable="true" ma:displayName="Last delivered" ma:internalName="Last_x0020_delivered">
      <xsd:simpleType>
        <xsd:restriction base="dms:Text">
          <xsd:maxLength value="255"/>
        </xsd:restriction>
      </xsd:simpleType>
    </xsd:element>
    <xsd:element name="Bb" ma:index="14" nillable="true" ma:displayName="Bb" ma:default="0" ma:internalName="Bb">
      <xsd:simpleType>
        <xsd:restriction base="dms:Boolean"/>
      </xsd:simpleType>
    </xsd:element>
    <xsd:element name="Desktop" ma:index="15" nillable="true" ma:displayName="Desktop" ma:default="1" ma:internalName="Desktop">
      <xsd:simpleType>
        <xsd:restriction base="dms:Boolean"/>
      </xsd:simpleType>
    </xsd:element>
    <xsd:element name="Print" ma:index="16" nillable="true" ma:displayName="Print" ma:default="1" ma:internalName="Print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0EBB18-D4D6-4941-9149-C765EBE7FF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861665-CB64-4389-AF3C-E5A66BBEC38D}">
  <ds:schemaRefs>
    <ds:schemaRef ds:uri="20ae09d8-9b5c-4f0c-9510-66e2bb99eb67"/>
    <ds:schemaRef ds:uri="http://schemas.microsoft.com/office/2006/documentManagement/types"/>
    <ds:schemaRef ds:uri="http://schemas.microsoft.com/office/2006/metadata/properties"/>
    <ds:schemaRef ds:uri="http://purl.org/dc/dcmitype/"/>
    <ds:schemaRef ds:uri="86fa518f-6c96-4727-a8bb-65e68bc125e2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89934D-F3C2-4A20-9AAA-0E4F10828C0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0F773C5-60BC-4100-B6FA-6F467C3884FD}">
  <ds:schemaRefs>
    <ds:schemaRef ds:uri="urn:sharePointPublishingRcaProperties"/>
  </ds:schemaRefs>
</ds:datastoreItem>
</file>

<file path=customXml/itemProps5.xml><?xml version="1.0" encoding="utf-8"?>
<ds:datastoreItem xmlns:ds="http://schemas.openxmlformats.org/officeDocument/2006/customXml" ds:itemID="{655F781A-5EDB-4A39-B616-11D11D08C1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ae09d8-9b5c-4f0c-9510-66e2bb99eb67"/>
    <ds:schemaRef ds:uri="86fa518f-6c96-4727-a8bb-65e68bc125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Training Theme</Template>
  <TotalTime>1074530</TotalTime>
  <Words>3043</Words>
  <Application>Microsoft Office PowerPoint</Application>
  <PresentationFormat>On-screen Show (4:3)</PresentationFormat>
  <Paragraphs>670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Training Theme</vt:lpstr>
      <vt:lpstr>Lesson 5: Create A Blanket Agreement and A Blanket  Purchase Order</vt:lpstr>
      <vt:lpstr>Lesson 5 Learning Objectives </vt:lpstr>
      <vt:lpstr>Blanket Agreement and Blanket PO</vt:lpstr>
      <vt:lpstr>Perform Sourcing to Create a  Blanket Agreement</vt:lpstr>
      <vt:lpstr>Perform Sourcing to Create a  Blanket PO</vt:lpstr>
      <vt:lpstr>Lesson 5 Knowledge Check</vt:lpstr>
      <vt:lpstr>Lesson 5 Summary </vt:lpstr>
      <vt:lpstr>Lesson 6: Create A Framework Purchase Order </vt:lpstr>
      <vt:lpstr>Lesson 6 Learning Objectives </vt:lpstr>
      <vt:lpstr>Framework PO</vt:lpstr>
      <vt:lpstr>Framework PO</vt:lpstr>
      <vt:lpstr>Framework PO</vt:lpstr>
      <vt:lpstr>Create a Framework PO </vt:lpstr>
      <vt:lpstr>Lesson 6 Knowledge Check</vt:lpstr>
      <vt:lpstr>Lesson 6 Summary </vt:lpstr>
      <vt:lpstr>Lesson 7: ADDITIONS to A Purchase Order </vt:lpstr>
      <vt:lpstr>Lesson 7 Learning Objectives</vt:lpstr>
      <vt:lpstr>Additions to a PO </vt:lpstr>
      <vt:lpstr>Lesson 7 Summary </vt:lpstr>
      <vt:lpstr>Lesson 7 Knowledge Check</vt:lpstr>
      <vt:lpstr>Lesson 8: Edit a Purchase Order </vt:lpstr>
      <vt:lpstr>Lesson 8 Learning Objectives</vt:lpstr>
      <vt:lpstr>Edit a Purchase Order </vt:lpstr>
      <vt:lpstr>Lesson 8 Summary </vt:lpstr>
      <vt:lpstr>Lesson 9: MANAGE No FURTHER CONFIRMATION, No further invoice &amp; LoCK </vt:lpstr>
      <vt:lpstr>Lesson 9 Learning Objectives</vt:lpstr>
      <vt:lpstr>Manage No Further Confirmation  and No Further Invoice</vt:lpstr>
      <vt:lpstr>Manage No Further Confirmation  and No Further Invoice</vt:lpstr>
      <vt:lpstr>Manage No Further Confirmation  and No Further Invoice</vt:lpstr>
      <vt:lpstr>Verify No Further Confirmation  and No Further Invoice</vt:lpstr>
      <vt:lpstr>Verify No Further Confirmation  and No Further Invoice</vt:lpstr>
      <vt:lpstr>Lock a PO Line Item</vt:lpstr>
      <vt:lpstr>Lock a PO Line Item</vt:lpstr>
      <vt:lpstr>Lock a PO Line Item</vt:lpstr>
      <vt:lpstr>Manage No Further Confirmation,  No Further Invoice and Lock</vt:lpstr>
      <vt:lpstr>Manage No Further Confirmation,  No Further Invoice and Lock</vt:lpstr>
      <vt:lpstr>Lesson 9 Summary </vt:lpstr>
      <vt:lpstr>Lesson  10: Create a Standard Purchase Order with Retention</vt:lpstr>
      <vt:lpstr>Lesson 10 Learning Objectives</vt:lpstr>
      <vt:lpstr>Demo</vt:lpstr>
      <vt:lpstr>Lesson 10 Summary</vt:lpstr>
      <vt:lpstr>Lesson  11: Create an Inventory Purchase Order</vt:lpstr>
      <vt:lpstr>Lesson 11 Learning Objectives</vt:lpstr>
      <vt:lpstr>Replenishment of Inventory –  Process Flow</vt:lpstr>
      <vt:lpstr>PO Tracking</vt:lpstr>
      <vt:lpstr>Lesson 11 Summary</vt:lpstr>
      <vt:lpstr>COURSE SUMMARY</vt:lpstr>
      <vt:lpstr>Course Summary</vt:lpstr>
      <vt:lpstr>Course Summary cont.</vt:lpstr>
      <vt:lpstr> Course Knowledge Check   </vt:lpstr>
      <vt:lpstr>Course Knowledge Check cont.</vt:lpstr>
      <vt:lpstr>Course Knowledge Check cont.</vt:lpstr>
      <vt:lpstr>Course Knowledge Check cont.</vt:lpstr>
      <vt:lpstr>Course Knowledge Check cont.</vt:lpstr>
      <vt:lpstr>Any Questions?</vt:lpstr>
      <vt:lpstr>Next Steps</vt:lpstr>
      <vt:lpstr>Evaluation</vt:lpstr>
    </vt:vector>
  </TitlesOfParts>
  <Company>Deloitte Consulting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</dc:creator>
  <cp:lastModifiedBy>Laughlin, Chrystal</cp:lastModifiedBy>
  <cp:revision>2881</cp:revision>
  <cp:lastPrinted>2014-09-12T17:14:36Z</cp:lastPrinted>
  <dcterms:created xsi:type="dcterms:W3CDTF">2000-10-31T18:35:37Z</dcterms:created>
  <dcterms:modified xsi:type="dcterms:W3CDTF">2014-09-22T12:19:21Z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736eff5a-8703-464f-9f9c-f34b22a036dc</vt:lpwstr>
  </property>
  <property fmtid="{D5CDD505-2E9C-101B-9397-08002B2CF9AE}" pid="3" name="ContentTypeId">
    <vt:lpwstr>0x0101003130B79E4D8DC547A0EF4FC706FAFA1A</vt:lpwstr>
  </property>
  <property fmtid="{D5CDD505-2E9C-101B-9397-08002B2CF9AE}" pid="4" name="HeaderStyleDefinitions">
    <vt:lpwstr/>
  </property>
</Properties>
</file>